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67"/>
  </p:notesMasterIdLst>
  <p:handoutMasterIdLst>
    <p:handoutMasterId r:id="rId68"/>
  </p:handoutMasterIdLst>
  <p:sldIdLst>
    <p:sldId id="256" r:id="rId2"/>
    <p:sldId id="257" r:id="rId3"/>
    <p:sldId id="261" r:id="rId4"/>
    <p:sldId id="265" r:id="rId5"/>
    <p:sldId id="266" r:id="rId6"/>
    <p:sldId id="268" r:id="rId7"/>
    <p:sldId id="264" r:id="rId8"/>
    <p:sldId id="281" r:id="rId9"/>
    <p:sldId id="273" r:id="rId10"/>
    <p:sldId id="279" r:id="rId11"/>
    <p:sldId id="272" r:id="rId12"/>
    <p:sldId id="321" r:id="rId13"/>
    <p:sldId id="271" r:id="rId14"/>
    <p:sldId id="274" r:id="rId15"/>
    <p:sldId id="275" r:id="rId16"/>
    <p:sldId id="270" r:id="rId17"/>
    <p:sldId id="322" r:id="rId18"/>
    <p:sldId id="259" r:id="rId19"/>
    <p:sldId id="277" r:id="rId20"/>
    <p:sldId id="260" r:id="rId21"/>
    <p:sldId id="323" r:id="rId22"/>
    <p:sldId id="285" r:id="rId23"/>
    <p:sldId id="283" r:id="rId24"/>
    <p:sldId id="284" r:id="rId25"/>
    <p:sldId id="286" r:id="rId26"/>
    <p:sldId id="291" r:id="rId27"/>
    <p:sldId id="287" r:id="rId28"/>
    <p:sldId id="290" r:id="rId29"/>
    <p:sldId id="289" r:id="rId30"/>
    <p:sldId id="288" r:id="rId31"/>
    <p:sldId id="280" r:id="rId32"/>
    <p:sldId id="278"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24" r:id="rId49"/>
    <p:sldId id="308" r:id="rId50"/>
    <p:sldId id="309" r:id="rId51"/>
    <p:sldId id="310" r:id="rId52"/>
    <p:sldId id="311" r:id="rId53"/>
    <p:sldId id="312" r:id="rId54"/>
    <p:sldId id="325" r:id="rId55"/>
    <p:sldId id="326" r:id="rId56"/>
    <p:sldId id="327" r:id="rId57"/>
    <p:sldId id="313" r:id="rId58"/>
    <p:sldId id="314" r:id="rId59"/>
    <p:sldId id="315" r:id="rId60"/>
    <p:sldId id="316" r:id="rId61"/>
    <p:sldId id="317" r:id="rId62"/>
    <p:sldId id="318" r:id="rId63"/>
    <p:sldId id="328" r:id="rId64"/>
    <p:sldId id="319" r:id="rId65"/>
    <p:sldId id="320" r:id="rId66"/>
  </p:sldIdLst>
  <p:sldSz cx="9144000" cy="6858000" type="screen4x3"/>
  <p:notesSz cx="9926638" cy="6858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113" d="100"/>
          <a:sy n="113" d="100"/>
        </p:scale>
        <p:origin x="-1476" y="-108"/>
      </p:cViewPr>
      <p:guideLst>
        <p:guide orient="horz" pos="2160"/>
        <p:guide pos="312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 Id="rId5" Type="http://schemas.openxmlformats.org/officeDocument/2006/relationships/image" Target="../media/image55.wmf"/><Relationship Id="rId4" Type="http://schemas.openxmlformats.org/officeDocument/2006/relationships/image" Target="../media/image5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430154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19811" name="Rectangle 3"/>
          <p:cNvSpPr>
            <a:spLocks noGrp="1" noChangeArrowheads="1"/>
          </p:cNvSpPr>
          <p:nvPr>
            <p:ph type="dt" sz="quarter" idx="1"/>
          </p:nvPr>
        </p:nvSpPr>
        <p:spPr bwMode="auto">
          <a:xfrm>
            <a:off x="5622798" y="0"/>
            <a:ext cx="430154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19812" name="Rectangle 4"/>
          <p:cNvSpPr>
            <a:spLocks noGrp="1" noChangeArrowheads="1"/>
          </p:cNvSpPr>
          <p:nvPr>
            <p:ph type="ftr" sz="quarter" idx="2"/>
          </p:nvPr>
        </p:nvSpPr>
        <p:spPr bwMode="auto">
          <a:xfrm>
            <a:off x="0" y="6513910"/>
            <a:ext cx="430154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19813" name="Rectangle 5"/>
          <p:cNvSpPr>
            <a:spLocks noGrp="1" noChangeArrowheads="1"/>
          </p:cNvSpPr>
          <p:nvPr>
            <p:ph type="sldNum" sz="quarter" idx="3"/>
          </p:nvPr>
        </p:nvSpPr>
        <p:spPr bwMode="auto">
          <a:xfrm>
            <a:off x="5622798" y="6513910"/>
            <a:ext cx="430154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4F3098B-7288-4EDB-803A-3F03CF238E99}"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42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8" y="0"/>
            <a:ext cx="4301543" cy="342900"/>
          </a:xfrm>
          <a:prstGeom prst="rect">
            <a:avLst/>
          </a:prstGeom>
        </p:spPr>
        <p:txBody>
          <a:bodyPr vert="horz" lIns="91440" tIns="45720" rIns="91440" bIns="45720" rtlCol="0"/>
          <a:lstStyle>
            <a:lvl1pPr algn="r">
              <a:defRPr sz="1200"/>
            </a:lvl1pPr>
          </a:lstStyle>
          <a:p>
            <a:fld id="{A742F7AA-3279-4E7D-9275-157F1A9B465F}" type="datetimeFigureOut">
              <a:rPr lang="en-GB" smtClean="0"/>
              <a:pPr/>
              <a:t>10/01/2014</a:t>
            </a:fld>
            <a:endParaRPr lang="en-GB"/>
          </a:p>
        </p:txBody>
      </p:sp>
      <p:sp>
        <p:nvSpPr>
          <p:cNvPr id="4" name="Slide Image Placeholder 3"/>
          <p:cNvSpPr>
            <a:spLocks noGrp="1" noRot="1" noChangeAspect="1"/>
          </p:cNvSpPr>
          <p:nvPr>
            <p:ph type="sldImg" idx="2"/>
          </p:nvPr>
        </p:nvSpPr>
        <p:spPr>
          <a:xfrm>
            <a:off x="3248025" y="514350"/>
            <a:ext cx="3430588"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4" y="3257550"/>
            <a:ext cx="794131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13910"/>
            <a:ext cx="4301543" cy="342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8" y="6513910"/>
            <a:ext cx="4301543" cy="342900"/>
          </a:xfrm>
          <a:prstGeom prst="rect">
            <a:avLst/>
          </a:prstGeom>
        </p:spPr>
        <p:txBody>
          <a:bodyPr vert="horz" lIns="91440" tIns="45720" rIns="91440" bIns="45720" rtlCol="0" anchor="b"/>
          <a:lstStyle>
            <a:lvl1pPr algn="r">
              <a:defRPr sz="1200"/>
            </a:lvl1pPr>
          </a:lstStyle>
          <a:p>
            <a:fld id="{019EDF22-945A-4622-873E-AAFBB7F004C5}" type="slidenum">
              <a:rPr lang="en-GB" smtClean="0"/>
              <a:pPr/>
              <a:t>‹#›</a:t>
            </a:fld>
            <a:endParaRPr lang="en-GB"/>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kern="1200" baseline="0" dirty="0" smtClean="0">
              <a:solidFill>
                <a:schemeClr val="tx1"/>
              </a:solidFill>
              <a:latin typeface="+mn-lt"/>
              <a:ea typeface="+mn-ea"/>
              <a:cs typeface="+mn-cs"/>
            </a:endParaRPr>
          </a:p>
          <a:p>
            <a:endParaRPr lang="en-GB" sz="1200" kern="1200" baseline="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22</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kern="1200" baseline="0" dirty="0" smtClean="0">
              <a:solidFill>
                <a:schemeClr val="tx1"/>
              </a:solidFill>
              <a:latin typeface="+mn-lt"/>
              <a:ea typeface="+mn-ea"/>
              <a:cs typeface="+mn-cs"/>
            </a:endParaRP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Go to the first case. Treat that person as though s/he were white, regardless of what the person’s race actually is. Leave all other independent variable values as is. Compute the probability this person (if he or she were white) would have diabetes </a:t>
            </a:r>
          </a:p>
          <a:p>
            <a:r>
              <a:rPr lang="en-GB" sz="1200" kern="1200" baseline="0" dirty="0" smtClean="0">
                <a:solidFill>
                  <a:schemeClr val="tx1"/>
                </a:solidFill>
                <a:latin typeface="+mn-lt"/>
                <a:ea typeface="+mn-ea"/>
                <a:cs typeface="+mn-cs"/>
              </a:rPr>
              <a:t>•Now do the same thing, this time treating the person as though they were black. </a:t>
            </a:r>
          </a:p>
          <a:p>
            <a:r>
              <a:rPr lang="en-GB" sz="1200" kern="1200" baseline="0" dirty="0" smtClean="0">
                <a:solidFill>
                  <a:schemeClr val="tx1"/>
                </a:solidFill>
                <a:latin typeface="+mn-lt"/>
                <a:ea typeface="+mn-ea"/>
                <a:cs typeface="+mn-cs"/>
              </a:rPr>
              <a:t>•The difference in the two probabilities just computed is the marginal effect for that case </a:t>
            </a:r>
          </a:p>
          <a:p>
            <a:r>
              <a:rPr lang="en-GB" sz="1200" kern="1200" baseline="0" dirty="0" smtClean="0">
                <a:solidFill>
                  <a:schemeClr val="tx1"/>
                </a:solidFill>
                <a:latin typeface="+mn-lt"/>
                <a:ea typeface="+mn-ea"/>
                <a:cs typeface="+mn-cs"/>
              </a:rPr>
              <a:t>•Repeat the process for every case in the sample </a:t>
            </a:r>
          </a:p>
          <a:p>
            <a:r>
              <a:rPr lang="en-GB" sz="1200" kern="1200" baseline="0" dirty="0" smtClean="0">
                <a:solidFill>
                  <a:schemeClr val="tx1"/>
                </a:solidFill>
                <a:latin typeface="+mn-lt"/>
                <a:ea typeface="+mn-ea"/>
                <a:cs typeface="+mn-cs"/>
              </a:rPr>
              <a:t>•Compute the average of all the marginal effects you have computed. This gives you the AME for black. </a:t>
            </a:r>
          </a:p>
          <a:p>
            <a:endParaRPr lang="en-GB" sz="1200" kern="1200" baseline="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24</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kern="1200" baseline="0" dirty="0" smtClean="0">
              <a:solidFill>
                <a:schemeClr val="tx1"/>
              </a:solidFill>
              <a:latin typeface="+mn-lt"/>
              <a:ea typeface="+mn-ea"/>
              <a:cs typeface="+mn-cs"/>
            </a:endParaRP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With a dichotomous independent variable, the marginal effect is the difference in the adjusted predictions for the two groups, e.g. for blacks and whites. </a:t>
            </a:r>
          </a:p>
          <a:p>
            <a:endParaRPr lang="en-GB" sz="1200" kern="1200" baseline="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25</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26</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30</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38</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43</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59</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62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63</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64</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65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19EDF22-945A-4622-873E-AAFBB7F004C5}"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19EDF22-945A-4622-873E-AAFBB7F004C5}"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Oval 3"/>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5" name="Oval 4"/>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6" name="Oval 5"/>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51202" name="Rectangle 2"/>
          <p:cNvSpPr>
            <a:spLocks noGrp="1" noChangeArrowheads="1"/>
          </p:cNvSpPr>
          <p:nvPr>
            <p:ph type="ctrTitle"/>
          </p:nvPr>
        </p:nvSpPr>
        <p:spPr>
          <a:xfrm>
            <a:off x="2133600" y="1371600"/>
            <a:ext cx="6477000" cy="1752600"/>
          </a:xfrm>
        </p:spPr>
        <p:txBody>
          <a:bodyPr/>
          <a:lstStyle>
            <a:lvl1pPr>
              <a:defRPr sz="4200"/>
            </a:lvl1pPr>
          </a:lstStyle>
          <a:p>
            <a:r>
              <a:rPr lang="en-GB"/>
              <a:t>Click to edit Master title style</a:t>
            </a:r>
          </a:p>
        </p:txBody>
      </p:sp>
      <p:sp>
        <p:nvSpPr>
          <p:cNvPr id="51203"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sz="3200"/>
            </a:lvl1pPr>
          </a:lstStyle>
          <a:p>
            <a:r>
              <a:rPr lang="en-GB"/>
              <a:t>Click to edit Master subtitle style</a:t>
            </a:r>
          </a:p>
        </p:txBody>
      </p:sp>
      <p:sp>
        <p:nvSpPr>
          <p:cNvPr id="7" name="Rectangle 4"/>
          <p:cNvSpPr>
            <a:spLocks noGrp="1" noChangeArrowheads="1"/>
          </p:cNvSpPr>
          <p:nvPr>
            <p:ph type="dt" sz="half" idx="10"/>
          </p:nvPr>
        </p:nvSpPr>
        <p:spPr bwMode="auto">
          <a:xfrm>
            <a:off x="7086600" y="6248400"/>
            <a:ext cx="1524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endParaRPr lang="en-GB"/>
          </a:p>
        </p:txBody>
      </p:sp>
      <p:sp>
        <p:nvSpPr>
          <p:cNvPr id="8" name="Rectangle 5"/>
          <p:cNvSpPr>
            <a:spLocks noGrp="1" noChangeArrowheads="1"/>
          </p:cNvSpPr>
          <p:nvPr>
            <p:ph type="ftr" sz="quarter" idx="11"/>
          </p:nvPr>
        </p:nvSpPr>
        <p:spPr>
          <a:xfrm>
            <a:off x="3810000" y="6248400"/>
            <a:ext cx="2895600" cy="457200"/>
          </a:xfrm>
        </p:spPr>
        <p:txBody>
          <a:bodyPr/>
          <a:lstStyle>
            <a:lvl1pPr>
              <a:defRPr/>
            </a:lvl1pPr>
          </a:lstStyle>
          <a:p>
            <a:pPr>
              <a:defRPr/>
            </a:pPr>
            <a:endParaRPr lang="en-GB"/>
          </a:p>
        </p:txBody>
      </p:sp>
      <p:sp>
        <p:nvSpPr>
          <p:cNvPr id="9" name="Rectangle 6"/>
          <p:cNvSpPr>
            <a:spLocks noGrp="1" noChangeArrowheads="1"/>
          </p:cNvSpPr>
          <p:nvPr>
            <p:ph type="sldNum" sz="quarter" idx="12"/>
          </p:nvPr>
        </p:nvSpPr>
        <p:spPr bwMode="auto">
          <a:xfrm>
            <a:off x="2209800" y="6248400"/>
            <a:ext cx="12192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fld id="{B3E27BC2-4EDE-4509-BB30-F4F1A52DAB4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3400" y="179388"/>
            <a:ext cx="1933575" cy="64785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79500" y="179388"/>
            <a:ext cx="5651500" cy="6478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438275" y="179388"/>
            <a:ext cx="7377113" cy="90011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079500" y="1258888"/>
            <a:ext cx="3792538" cy="5399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024438" y="1258888"/>
            <a:ext cx="3792537" cy="2622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024438" y="4033838"/>
            <a:ext cx="3792537" cy="262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79500" y="179388"/>
            <a:ext cx="7737475" cy="64785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38275" y="179388"/>
            <a:ext cx="7377113" cy="90011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079500" y="1258888"/>
            <a:ext cx="3792538" cy="5399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4438" y="1258888"/>
            <a:ext cx="3792537" cy="5399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438275" y="179388"/>
            <a:ext cx="7377113" cy="900112"/>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1079500" y="1258888"/>
            <a:ext cx="3792538" cy="5399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024438" y="1258888"/>
            <a:ext cx="3792537" cy="2622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024438" y="4033838"/>
            <a:ext cx="3792537" cy="262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438275" y="179388"/>
            <a:ext cx="7377113" cy="900112"/>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1079500" y="1258888"/>
            <a:ext cx="3792538" cy="2622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024438" y="1258888"/>
            <a:ext cx="3792537" cy="2622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1079500" y="4033838"/>
            <a:ext cx="3792538" cy="262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5024438" y="4033838"/>
            <a:ext cx="3792537" cy="262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79500" y="1258888"/>
            <a:ext cx="3792538" cy="5399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4438" y="1258888"/>
            <a:ext cx="3792537" cy="5399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438275" y="179388"/>
            <a:ext cx="7377113" cy="9001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9219" name="Rectangle 3"/>
          <p:cNvSpPr>
            <a:spLocks noGrp="1" noChangeArrowheads="1"/>
          </p:cNvSpPr>
          <p:nvPr>
            <p:ph type="body" idx="1"/>
          </p:nvPr>
        </p:nvSpPr>
        <p:spPr bwMode="auto">
          <a:xfrm>
            <a:off x="1079500" y="1258888"/>
            <a:ext cx="7737475" cy="5399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0181" name="Rectangle 5"/>
          <p:cNvSpPr>
            <a:spLocks noGrp="1" noChangeArrowheads="1"/>
          </p:cNvSpPr>
          <p:nvPr>
            <p:ph type="ftr" sz="quarter" idx="3"/>
          </p:nvPr>
        </p:nvSpPr>
        <p:spPr bwMode="auto">
          <a:xfrm>
            <a:off x="179388" y="5949950"/>
            <a:ext cx="936625" cy="744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p>
        </p:txBody>
      </p:sp>
      <p:sp>
        <p:nvSpPr>
          <p:cNvPr id="50183" name="Line 7"/>
          <p:cNvSpPr>
            <a:spLocks noChangeShapeType="1"/>
          </p:cNvSpPr>
          <p:nvPr/>
        </p:nvSpPr>
        <p:spPr bwMode="auto">
          <a:xfrm flipH="1" flipV="1">
            <a:off x="165100" y="1079500"/>
            <a:ext cx="8648700" cy="1588"/>
          </a:xfrm>
          <a:prstGeom prst="line">
            <a:avLst/>
          </a:prstGeom>
          <a:noFill/>
          <a:ln w="38100">
            <a:solidFill>
              <a:schemeClr val="tx2"/>
            </a:solidFill>
            <a:round/>
            <a:headEnd/>
            <a:tailEnd/>
          </a:ln>
          <a:effectLst/>
        </p:spPr>
        <p:txBody>
          <a:bodyPr/>
          <a:lstStyle/>
          <a:p>
            <a:pPr>
              <a:defRPr/>
            </a:pPr>
            <a:endParaRPr lang="en-GB"/>
          </a:p>
        </p:txBody>
      </p:sp>
      <p:sp>
        <p:nvSpPr>
          <p:cNvPr id="50184" name="Oval 8"/>
          <p:cNvSpPr>
            <a:spLocks noChangeArrowheads="1"/>
          </p:cNvSpPr>
          <p:nvPr/>
        </p:nvSpPr>
        <p:spPr bwMode="auto">
          <a:xfrm>
            <a:off x="152400" y="549275"/>
            <a:ext cx="228600" cy="228600"/>
          </a:xfrm>
          <a:prstGeom prst="ellipse">
            <a:avLst/>
          </a:prstGeom>
          <a:solidFill>
            <a:schemeClr val="tx1"/>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50185" name="Oval 9"/>
          <p:cNvSpPr>
            <a:spLocks noChangeArrowheads="1"/>
          </p:cNvSpPr>
          <p:nvPr/>
        </p:nvSpPr>
        <p:spPr bwMode="auto">
          <a:xfrm>
            <a:off x="539750" y="549275"/>
            <a:ext cx="228600" cy="228600"/>
          </a:xfrm>
          <a:prstGeom prst="ellipse">
            <a:avLst/>
          </a:prstGeom>
          <a:solidFill>
            <a:schemeClr val="accent1"/>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50186" name="Oval 10"/>
          <p:cNvSpPr>
            <a:spLocks noChangeArrowheads="1"/>
          </p:cNvSpPr>
          <p:nvPr/>
        </p:nvSpPr>
        <p:spPr bwMode="auto">
          <a:xfrm>
            <a:off x="927100" y="549275"/>
            <a:ext cx="228600" cy="228600"/>
          </a:xfrm>
          <a:prstGeom prst="ellipse">
            <a:avLst/>
          </a:prstGeom>
          <a:solidFill>
            <a:schemeClr val="accent2"/>
          </a:solidFill>
          <a:ln w="9525">
            <a:noFill/>
            <a:round/>
            <a:headEnd/>
            <a:tailEnd/>
          </a:ln>
          <a:effectLst/>
        </p:spPr>
        <p:txBody>
          <a:bodyPr wrap="none" anchor="ctr"/>
          <a:lstStyle/>
          <a:p>
            <a:pPr algn="ctr">
              <a:defRPr/>
            </a:pP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67"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iming>
    <p:tnLst>
      <p:par>
        <p:cTn id="1" dur="indefinite" restart="never" nodeType="tmRoot"/>
      </p:par>
    </p:tnLst>
  </p:timing>
  <p:hf hdr="0" ft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charset="0"/>
        </a:defRPr>
      </a:lvl2pPr>
      <a:lvl3pPr algn="l" rtl="0" eaLnBrk="0" fontAlgn="base" hangingPunct="0">
        <a:spcBef>
          <a:spcPct val="0"/>
        </a:spcBef>
        <a:spcAft>
          <a:spcPct val="0"/>
        </a:spcAft>
        <a:defRPr sz="3200">
          <a:solidFill>
            <a:schemeClr val="tx1"/>
          </a:solidFill>
          <a:latin typeface="Arial" charset="0"/>
        </a:defRPr>
      </a:lvl3pPr>
      <a:lvl4pPr algn="l" rtl="0" eaLnBrk="0" fontAlgn="base" hangingPunct="0">
        <a:spcBef>
          <a:spcPct val="0"/>
        </a:spcBef>
        <a:spcAft>
          <a:spcPct val="0"/>
        </a:spcAft>
        <a:defRPr sz="3200">
          <a:solidFill>
            <a:schemeClr val="tx1"/>
          </a:solidFill>
          <a:latin typeface="Arial" charset="0"/>
        </a:defRPr>
      </a:lvl4pPr>
      <a:lvl5pPr algn="l" rtl="0" eaLnBrk="0" fontAlgn="base" hangingPunct="0">
        <a:spcBef>
          <a:spcPct val="0"/>
        </a:spcBef>
        <a:spcAft>
          <a:spcPct val="0"/>
        </a:spcAft>
        <a:defRPr sz="3200">
          <a:solidFill>
            <a:schemeClr val="tx1"/>
          </a:solidFill>
          <a:latin typeface="Arial" charset="0"/>
        </a:defRPr>
      </a:lvl5pPr>
      <a:lvl6pPr marL="457200" algn="l" rtl="0" fontAlgn="base">
        <a:spcBef>
          <a:spcPct val="0"/>
        </a:spcBef>
        <a:spcAft>
          <a:spcPct val="0"/>
        </a:spcAft>
        <a:defRPr sz="3200">
          <a:solidFill>
            <a:schemeClr val="tx1"/>
          </a:solidFill>
          <a:latin typeface="Arial" charset="0"/>
        </a:defRPr>
      </a:lvl6pPr>
      <a:lvl7pPr marL="914400" algn="l" rtl="0" fontAlgn="base">
        <a:spcBef>
          <a:spcPct val="0"/>
        </a:spcBef>
        <a:spcAft>
          <a:spcPct val="0"/>
        </a:spcAft>
        <a:defRPr sz="3200">
          <a:solidFill>
            <a:schemeClr val="tx1"/>
          </a:solidFill>
          <a:latin typeface="Arial" charset="0"/>
        </a:defRPr>
      </a:lvl7pPr>
      <a:lvl8pPr marL="1371600" algn="l" rtl="0" fontAlgn="base">
        <a:spcBef>
          <a:spcPct val="0"/>
        </a:spcBef>
        <a:spcAft>
          <a:spcPct val="0"/>
        </a:spcAft>
        <a:defRPr sz="3200">
          <a:solidFill>
            <a:schemeClr val="tx1"/>
          </a:solidFill>
          <a:latin typeface="Arial" charset="0"/>
        </a:defRPr>
      </a:lvl8pPr>
      <a:lvl9pPr marL="1828800" algn="l" rtl="0" fontAlgn="base">
        <a:spcBef>
          <a:spcPct val="0"/>
        </a:spcBef>
        <a:spcAft>
          <a:spcPct val="0"/>
        </a:spcAft>
        <a:defRPr sz="3200">
          <a:solidFill>
            <a:schemeClr val="tx1"/>
          </a:solidFill>
          <a:latin typeface="Arial"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buChar char="¢"/>
        <a:defRPr>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15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1300">
          <a:solidFill>
            <a:schemeClr val="tx1"/>
          </a:solidFill>
          <a:latin typeface="+mn-lt"/>
        </a:defRPr>
      </a:lvl3pPr>
      <a:lvl4pPr marL="1600200" indent="-228600" algn="l" rtl="0" eaLnBrk="0" fontAlgn="base" hangingPunct="0">
        <a:spcBef>
          <a:spcPct val="20000"/>
        </a:spcBef>
        <a:spcAft>
          <a:spcPct val="0"/>
        </a:spcAft>
        <a:buClr>
          <a:schemeClr val="tx1"/>
        </a:buClr>
        <a:buChar char="•"/>
        <a:defRPr sz="14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5.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image" Target="../media/image25.emf"/><Relationship Id="rId4" Type="http://schemas.openxmlformats.org/officeDocument/2006/relationships/image" Target="../media/image24.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4.xml"/><Relationship Id="rId1" Type="http://schemas.openxmlformats.org/officeDocument/2006/relationships/vmlDrawing" Target="../drawings/vmlDrawing5.vml"/><Relationship Id="rId4"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6.vml"/><Relationship Id="rId6" Type="http://schemas.openxmlformats.org/officeDocument/2006/relationships/image" Target="../media/image30.png"/><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vmlDrawing" Target="../drawings/vmlDrawing7.vml"/><Relationship Id="rId4" Type="http://schemas.openxmlformats.org/officeDocument/2006/relationships/oleObject" Target="../embeddings/oleObject17.bin"/></Relationships>
</file>

<file path=ppt/slides/_rels/slide21.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4.xml"/><Relationship Id="rId7"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slideLayout" Target="../slideLayouts/slideLayout15.xml"/><Relationship Id="rId4" Type="http://schemas.openxmlformats.org/officeDocument/2006/relationships/image" Target="../media/image44.w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9.jpeg"/><Relationship Id="rId4" Type="http://schemas.openxmlformats.org/officeDocument/2006/relationships/oleObject" Target="../embeddings/oleObject8.bin"/></Relationships>
</file>

<file path=ppt/slides/_rels/slide50.x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6.xml"/><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 Id="rId9" Type="http://schemas.openxmlformats.org/officeDocument/2006/relationships/image" Target="../media/image15.png"/></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18.bin"/><Relationship Id="rId7" Type="http://schemas.openxmlformats.org/officeDocument/2006/relationships/oleObject" Target="../embeddings/oleObject22.bin"/><Relationship Id="rId2" Type="http://schemas.openxmlformats.org/officeDocument/2006/relationships/slideLayout" Target="../slideLayouts/slideLayout16.xml"/><Relationship Id="rId1" Type="http://schemas.openxmlformats.org/officeDocument/2006/relationships/vmlDrawing" Target="../drawings/vmlDrawing8.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7.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8.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pPr eaLnBrk="1" hangingPunct="1"/>
            <a:r>
              <a:rPr lang="en-GB" sz="2800" smtClean="0"/>
              <a:t>SC968</a:t>
            </a:r>
            <a:br>
              <a:rPr lang="en-GB" sz="2800" smtClean="0"/>
            </a:br>
            <a:r>
              <a:rPr lang="en-GB" sz="2800" smtClean="0"/>
              <a:t>Panel data methods for sociologists</a:t>
            </a:r>
            <a:br>
              <a:rPr lang="en-GB" sz="2800" smtClean="0"/>
            </a:br>
            <a:r>
              <a:rPr lang="en-GB" sz="2800" smtClean="0"/>
              <a:t>Lecture 1, part 1</a:t>
            </a:r>
          </a:p>
        </p:txBody>
      </p:sp>
      <p:sp>
        <p:nvSpPr>
          <p:cNvPr id="11267" name="Rectangle 4"/>
          <p:cNvSpPr>
            <a:spLocks noGrp="1" noChangeArrowheads="1"/>
          </p:cNvSpPr>
          <p:nvPr>
            <p:ph type="subTitle" idx="1"/>
          </p:nvPr>
        </p:nvSpPr>
        <p:spPr>
          <a:noFill/>
        </p:spPr>
        <p:txBody>
          <a:bodyPr/>
          <a:lstStyle/>
          <a:p>
            <a:pPr eaLnBrk="1" hangingPunct="1"/>
            <a:r>
              <a:rPr lang="en-GB" smtClean="0"/>
              <a:t>A review of concepts for regression modelling</a:t>
            </a:r>
          </a:p>
          <a:p>
            <a:pPr eaLnBrk="1" hangingPunct="1"/>
            <a:r>
              <a:rPr lang="en-GB" sz="1800" i="1" smtClean="0"/>
              <a:t>Or</a:t>
            </a:r>
            <a:r>
              <a:rPr lang="en-GB" sz="1800" smtClean="0"/>
              <a:t> </a:t>
            </a:r>
          </a:p>
          <a:p>
            <a:pPr eaLnBrk="1" hangingPunct="1"/>
            <a:r>
              <a:rPr lang="en-GB" sz="1800" smtClean="0"/>
              <a:t>things you should know already</a:t>
            </a:r>
            <a:endParaRPr lang="en-GB" sz="1800" i="1"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250825" y="4508500"/>
            <a:ext cx="8137525" cy="1944688"/>
          </a:xfrm>
          <a:prstGeom prst="rect">
            <a:avLst/>
          </a:prstGeom>
          <a:noFill/>
          <a:ln w="9525">
            <a:noFill/>
            <a:miter lim="800000"/>
            <a:headEnd/>
            <a:tailEnd/>
          </a:ln>
        </p:spPr>
        <p:txBody>
          <a:bodyPr/>
          <a:lstStyle/>
          <a:p>
            <a:pPr marL="342900" indent="-342900">
              <a:lnSpc>
                <a:spcPct val="90000"/>
              </a:lnSpc>
              <a:spcBef>
                <a:spcPct val="20000"/>
              </a:spcBef>
              <a:buClr>
                <a:schemeClr val="tx1"/>
              </a:buClr>
              <a:buSzPct val="70000"/>
              <a:buFont typeface="Wingdings" pitchFamily="2" charset="2"/>
              <a:buChar char="¢"/>
            </a:pPr>
            <a:r>
              <a:rPr lang="en-GB" sz="1600"/>
              <a:t>All coefficients except month of interview are significant</a:t>
            </a:r>
          </a:p>
          <a:p>
            <a:pPr marL="342900" indent="-342900">
              <a:lnSpc>
                <a:spcPct val="90000"/>
              </a:lnSpc>
              <a:spcBef>
                <a:spcPct val="20000"/>
              </a:spcBef>
              <a:buClr>
                <a:schemeClr val="tx1"/>
              </a:buClr>
              <a:buSzPct val="70000"/>
              <a:buFont typeface="Wingdings" pitchFamily="2" charset="2"/>
              <a:buChar char="¢"/>
            </a:pPr>
            <a:r>
              <a:rPr lang="en-GB" sz="1600"/>
              <a:t>29% of variation explained</a:t>
            </a:r>
          </a:p>
          <a:p>
            <a:pPr marL="342900" indent="-342900">
              <a:lnSpc>
                <a:spcPct val="90000"/>
              </a:lnSpc>
              <a:spcBef>
                <a:spcPct val="20000"/>
              </a:spcBef>
              <a:buClr>
                <a:schemeClr val="tx1"/>
              </a:buClr>
              <a:buSzPct val="70000"/>
              <a:buFont typeface="Wingdings" pitchFamily="2" charset="2"/>
              <a:buChar char="¢"/>
            </a:pPr>
            <a:r>
              <a:rPr lang="en-GB" sz="1600"/>
              <a:t>Being female reduces income by nearly £600 per month</a:t>
            </a:r>
          </a:p>
          <a:p>
            <a:pPr marL="342900" indent="-342900">
              <a:lnSpc>
                <a:spcPct val="90000"/>
              </a:lnSpc>
              <a:spcBef>
                <a:spcPct val="20000"/>
              </a:spcBef>
              <a:buClr>
                <a:schemeClr val="tx1"/>
              </a:buClr>
              <a:buSzPct val="70000"/>
              <a:buFont typeface="Wingdings" pitchFamily="2" charset="2"/>
              <a:buChar char="¢"/>
            </a:pPr>
            <a:r>
              <a:rPr lang="en-GB" sz="1600"/>
              <a:t>Income goes up with age and then down</a:t>
            </a:r>
          </a:p>
          <a:p>
            <a:pPr marL="342900" indent="-342900">
              <a:lnSpc>
                <a:spcPct val="90000"/>
              </a:lnSpc>
              <a:spcBef>
                <a:spcPct val="20000"/>
              </a:spcBef>
              <a:buClr>
                <a:schemeClr val="tx1"/>
              </a:buClr>
              <a:buSzPct val="70000"/>
              <a:buFont typeface="Wingdings" pitchFamily="2" charset="2"/>
              <a:buChar char="¢"/>
            </a:pPr>
            <a:r>
              <a:rPr lang="en-GB" sz="1600"/>
              <a:t>16458 observations…..oops, this is from panel data, so there are repeated observations on individuals.</a:t>
            </a:r>
          </a:p>
          <a:p>
            <a:pPr marL="342900" indent="-342900">
              <a:lnSpc>
                <a:spcPct val="90000"/>
              </a:lnSpc>
              <a:spcBef>
                <a:spcPct val="20000"/>
              </a:spcBef>
              <a:buClr>
                <a:schemeClr val="tx1"/>
              </a:buClr>
              <a:buSzPct val="70000"/>
              <a:buFont typeface="Wingdings" pitchFamily="2" charset="2"/>
              <a:buChar char="¢"/>
            </a:pPr>
            <a:endParaRPr lang="en-GB" sz="900"/>
          </a:p>
        </p:txBody>
      </p:sp>
      <p:sp>
        <p:nvSpPr>
          <p:cNvPr id="16387" name="Rectangle 5"/>
          <p:cNvSpPr>
            <a:spLocks noChangeArrowheads="1"/>
          </p:cNvSpPr>
          <p:nvPr/>
        </p:nvSpPr>
        <p:spPr bwMode="auto">
          <a:xfrm>
            <a:off x="1619250" y="179388"/>
            <a:ext cx="7197725" cy="900112"/>
          </a:xfrm>
          <a:prstGeom prst="rect">
            <a:avLst/>
          </a:prstGeom>
          <a:noFill/>
          <a:ln w="9525">
            <a:noFill/>
            <a:miter lim="800000"/>
            <a:headEnd/>
            <a:tailEnd/>
          </a:ln>
        </p:spPr>
        <p:txBody>
          <a:bodyPr anchor="ctr"/>
          <a:lstStyle/>
          <a:p>
            <a:r>
              <a:rPr lang="en-GB" sz="3200"/>
              <a:t>What do the results tell us?</a:t>
            </a:r>
          </a:p>
        </p:txBody>
      </p:sp>
      <p:pic>
        <p:nvPicPr>
          <p:cNvPr id="16388" name="Picture 19"/>
          <p:cNvPicPr>
            <a:picLocks noChangeAspect="1" noChangeArrowheads="1"/>
          </p:cNvPicPr>
          <p:nvPr/>
        </p:nvPicPr>
        <p:blipFill>
          <a:blip r:embed="rId3" cstate="print"/>
          <a:srcRect r="42654"/>
          <a:stretch>
            <a:fillRect/>
          </a:stretch>
        </p:blipFill>
        <p:spPr bwMode="auto">
          <a:xfrm>
            <a:off x="857250" y="1357313"/>
            <a:ext cx="7405688" cy="313531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ChangeArrowheads="1"/>
          </p:cNvSpPr>
          <p:nvPr/>
        </p:nvSpPr>
        <p:spPr bwMode="auto">
          <a:xfrm>
            <a:off x="250825" y="4652963"/>
            <a:ext cx="8137525" cy="1800225"/>
          </a:xfrm>
          <a:prstGeom prst="rect">
            <a:avLst/>
          </a:prstGeom>
          <a:noFill/>
          <a:ln w="9525">
            <a:noFill/>
            <a:miter lim="800000"/>
            <a:headEnd/>
            <a:tailEnd/>
          </a:ln>
        </p:spPr>
        <p:txBody>
          <a:bodyPr/>
          <a:lstStyle/>
          <a:p>
            <a:pPr marL="342900" indent="-342900">
              <a:lnSpc>
                <a:spcPct val="90000"/>
              </a:lnSpc>
              <a:spcBef>
                <a:spcPct val="20000"/>
              </a:spcBef>
              <a:buClr>
                <a:schemeClr val="tx1"/>
              </a:buClr>
              <a:buSzPct val="70000"/>
              <a:buFont typeface="Wingdings" pitchFamily="2" charset="2"/>
              <a:buChar char="¢"/>
            </a:pPr>
            <a:r>
              <a:rPr lang="en-GB" sz="1600"/>
              <a:t>Coefficients, R-squared etc are unchanged from previous specification</a:t>
            </a:r>
          </a:p>
          <a:p>
            <a:pPr marL="342900" indent="-342900">
              <a:lnSpc>
                <a:spcPct val="90000"/>
              </a:lnSpc>
              <a:spcBef>
                <a:spcPct val="20000"/>
              </a:spcBef>
              <a:buClr>
                <a:schemeClr val="tx1"/>
              </a:buClr>
              <a:buSzPct val="70000"/>
              <a:buFont typeface="Wingdings" pitchFamily="2" charset="2"/>
              <a:buChar char="¢"/>
            </a:pPr>
            <a:r>
              <a:rPr lang="en-GB" sz="1600"/>
              <a:t>But standard errors are adjusted: standard errors larger, t-statistics are lower</a:t>
            </a:r>
          </a:p>
        </p:txBody>
      </p:sp>
      <p:sp>
        <p:nvSpPr>
          <p:cNvPr id="17411" name="Rectangle 12"/>
          <p:cNvSpPr>
            <a:spLocks noChangeArrowheads="1"/>
          </p:cNvSpPr>
          <p:nvPr/>
        </p:nvSpPr>
        <p:spPr bwMode="auto">
          <a:xfrm>
            <a:off x="1619250" y="179388"/>
            <a:ext cx="7197725" cy="900112"/>
          </a:xfrm>
          <a:prstGeom prst="rect">
            <a:avLst/>
          </a:prstGeom>
          <a:noFill/>
          <a:ln w="9525">
            <a:noFill/>
            <a:miter lim="800000"/>
            <a:headEnd/>
            <a:tailEnd/>
          </a:ln>
        </p:spPr>
        <p:txBody>
          <a:bodyPr anchor="ctr"/>
          <a:lstStyle/>
          <a:p>
            <a:r>
              <a:rPr lang="en-GB" sz="3200"/>
              <a:t>Add ,cluster(pid) as an option</a:t>
            </a:r>
          </a:p>
        </p:txBody>
      </p:sp>
      <p:pic>
        <p:nvPicPr>
          <p:cNvPr id="17412" name="Picture 6"/>
          <p:cNvPicPr>
            <a:picLocks noChangeAspect="1" noChangeArrowheads="1"/>
          </p:cNvPicPr>
          <p:nvPr/>
        </p:nvPicPr>
        <p:blipFill>
          <a:blip r:embed="rId3" cstate="print"/>
          <a:srcRect r="40379"/>
          <a:stretch>
            <a:fillRect/>
          </a:stretch>
        </p:blipFill>
        <p:spPr bwMode="auto">
          <a:xfrm>
            <a:off x="785813" y="1500188"/>
            <a:ext cx="7546975" cy="29432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1619250" y="179388"/>
            <a:ext cx="7197725" cy="900112"/>
          </a:xfrm>
          <a:prstGeom prst="rect">
            <a:avLst/>
          </a:prstGeom>
          <a:noFill/>
          <a:ln w="9525">
            <a:noFill/>
            <a:miter lim="800000"/>
            <a:headEnd/>
            <a:tailEnd/>
          </a:ln>
        </p:spPr>
        <p:txBody>
          <a:bodyPr anchor="ctr"/>
          <a:lstStyle/>
          <a:p>
            <a:r>
              <a:rPr lang="en-GB" sz="3200"/>
              <a:t>Let’s get rid of the “month” variable</a:t>
            </a:r>
          </a:p>
        </p:txBody>
      </p:sp>
      <p:pic>
        <p:nvPicPr>
          <p:cNvPr id="18435" name="Picture 2"/>
          <p:cNvPicPr>
            <a:picLocks noChangeAspect="1" noChangeArrowheads="1"/>
          </p:cNvPicPr>
          <p:nvPr/>
        </p:nvPicPr>
        <p:blipFill>
          <a:blip r:embed="rId3" cstate="print"/>
          <a:srcRect r="39812"/>
          <a:stretch>
            <a:fillRect/>
          </a:stretch>
        </p:blipFill>
        <p:spPr bwMode="auto">
          <a:xfrm>
            <a:off x="785813" y="1772816"/>
            <a:ext cx="7924800" cy="2925762"/>
          </a:xfrm>
          <a:prstGeom prst="rect">
            <a:avLst/>
          </a:prstGeom>
          <a:noFill/>
          <a:ln w="9525">
            <a:noFill/>
            <a:miter lim="800000"/>
            <a:headEnd/>
            <a:tailEnd/>
          </a:ln>
        </p:spPr>
      </p:pic>
      <p:sp>
        <p:nvSpPr>
          <p:cNvPr id="18436" name="Rectangle 4"/>
          <p:cNvSpPr>
            <a:spLocks noChangeArrowheads="1"/>
          </p:cNvSpPr>
          <p:nvPr/>
        </p:nvSpPr>
        <p:spPr bwMode="auto">
          <a:xfrm>
            <a:off x="571500" y="4929188"/>
            <a:ext cx="7286625" cy="590550"/>
          </a:xfrm>
          <a:prstGeom prst="rect">
            <a:avLst/>
          </a:prstGeom>
          <a:noFill/>
          <a:ln w="9525">
            <a:noFill/>
            <a:miter lim="800000"/>
            <a:headEnd/>
            <a:tailEnd/>
          </a:ln>
        </p:spPr>
        <p:txBody>
          <a:bodyPr>
            <a:spAutoFit/>
          </a:bodyPr>
          <a:lstStyle/>
          <a:p>
            <a:pPr marL="342900" indent="-342900">
              <a:lnSpc>
                <a:spcPct val="90000"/>
              </a:lnSpc>
              <a:spcBef>
                <a:spcPct val="20000"/>
              </a:spcBef>
              <a:buClr>
                <a:schemeClr val="tx1"/>
              </a:buClr>
              <a:buSzPct val="70000"/>
            </a:pPr>
            <a:r>
              <a:rPr lang="en-GB"/>
              <a:t>Think about the female coefficient a bit more. Could it be to do with women working shorter hours?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9"/>
          <p:cNvSpPr>
            <a:spLocks noChangeArrowheads="1"/>
          </p:cNvSpPr>
          <p:nvPr/>
        </p:nvSpPr>
        <p:spPr bwMode="auto">
          <a:xfrm>
            <a:off x="250825" y="5013325"/>
            <a:ext cx="8137525" cy="1439863"/>
          </a:xfrm>
          <a:prstGeom prst="rect">
            <a:avLst/>
          </a:prstGeom>
          <a:noFill/>
          <a:ln w="9525">
            <a:noFill/>
            <a:miter lim="800000"/>
            <a:headEnd/>
            <a:tailEnd/>
          </a:ln>
        </p:spPr>
        <p:txBody>
          <a:bodyPr/>
          <a:lstStyle/>
          <a:p>
            <a:pPr marL="342900" indent="-342900">
              <a:lnSpc>
                <a:spcPct val="90000"/>
              </a:lnSpc>
              <a:spcBef>
                <a:spcPct val="20000"/>
              </a:spcBef>
              <a:buClr>
                <a:schemeClr val="tx1"/>
              </a:buClr>
              <a:buSzPct val="70000"/>
              <a:buFont typeface="Wingdings" pitchFamily="2" charset="2"/>
              <a:buChar char="¢"/>
            </a:pPr>
            <a:r>
              <a:rPr lang="en-GB" sz="1600"/>
              <a:t>Is the coefficient on hours of work reasonable? </a:t>
            </a:r>
          </a:p>
          <a:p>
            <a:pPr marL="342900" indent="-342900">
              <a:lnSpc>
                <a:spcPct val="90000"/>
              </a:lnSpc>
              <a:spcBef>
                <a:spcPct val="20000"/>
              </a:spcBef>
              <a:buClr>
                <a:schemeClr val="tx1"/>
              </a:buClr>
              <a:buSzPct val="70000"/>
              <a:buFont typeface="Wingdings" pitchFamily="2" charset="2"/>
              <a:buChar char="¢"/>
            </a:pPr>
            <a:r>
              <a:rPr lang="en-GB" sz="1600"/>
              <a:t>£5.65 for every additional hour worked – certainly in the right ball park.</a:t>
            </a:r>
          </a:p>
        </p:txBody>
      </p:sp>
      <p:sp>
        <p:nvSpPr>
          <p:cNvPr id="19459" name="Rectangle 10"/>
          <p:cNvSpPr>
            <a:spLocks noChangeArrowheads="1"/>
          </p:cNvSpPr>
          <p:nvPr/>
        </p:nvSpPr>
        <p:spPr bwMode="auto">
          <a:xfrm>
            <a:off x="1619250" y="179388"/>
            <a:ext cx="7197725" cy="900112"/>
          </a:xfrm>
          <a:prstGeom prst="rect">
            <a:avLst/>
          </a:prstGeom>
          <a:noFill/>
          <a:ln w="9525">
            <a:noFill/>
            <a:miter lim="800000"/>
            <a:headEnd/>
            <a:tailEnd/>
          </a:ln>
        </p:spPr>
        <p:txBody>
          <a:bodyPr anchor="ctr"/>
          <a:lstStyle/>
          <a:p>
            <a:r>
              <a:rPr lang="en-GB" sz="3200"/>
              <a:t>Control for weekly hours of work</a:t>
            </a:r>
          </a:p>
        </p:txBody>
      </p:sp>
      <p:pic>
        <p:nvPicPr>
          <p:cNvPr id="19460" name="Picture 6"/>
          <p:cNvPicPr>
            <a:picLocks noChangeAspect="1" noChangeArrowheads="1"/>
          </p:cNvPicPr>
          <p:nvPr/>
        </p:nvPicPr>
        <p:blipFill>
          <a:blip r:embed="rId3" cstate="print"/>
          <a:srcRect r="39812"/>
          <a:stretch>
            <a:fillRect/>
          </a:stretch>
        </p:blipFill>
        <p:spPr bwMode="auto">
          <a:xfrm>
            <a:off x="428625" y="1428750"/>
            <a:ext cx="7620000" cy="321468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250825" y="4652963"/>
            <a:ext cx="8137525" cy="1582737"/>
          </a:xfrm>
          <a:prstGeom prst="rect">
            <a:avLst/>
          </a:prstGeom>
          <a:noFill/>
          <a:ln w="9525">
            <a:noFill/>
            <a:miter lim="800000"/>
            <a:headEnd/>
            <a:tailEnd/>
          </a:ln>
        </p:spPr>
        <p:txBody>
          <a:bodyPr/>
          <a:lstStyle/>
          <a:p>
            <a:pPr marL="342900" indent="-342900">
              <a:lnSpc>
                <a:spcPct val="90000"/>
              </a:lnSpc>
              <a:spcBef>
                <a:spcPct val="20000"/>
              </a:spcBef>
              <a:buClr>
                <a:schemeClr val="tx1"/>
              </a:buClr>
              <a:buSzPct val="70000"/>
              <a:buFont typeface="Wingdings" pitchFamily="2" charset="2"/>
              <a:buChar char="¢"/>
            </a:pPr>
            <a:r>
              <a:rPr lang="en-GB" sz="1600"/>
              <a:t>R-squared jumps from 29% to 46%</a:t>
            </a:r>
          </a:p>
          <a:p>
            <a:pPr marL="342900" indent="-342900">
              <a:lnSpc>
                <a:spcPct val="90000"/>
              </a:lnSpc>
              <a:spcBef>
                <a:spcPct val="20000"/>
              </a:spcBef>
              <a:buClr>
                <a:schemeClr val="tx1"/>
              </a:buClr>
              <a:buSzPct val="70000"/>
              <a:buFont typeface="Wingdings" pitchFamily="2" charset="2"/>
              <a:buChar char="¢"/>
            </a:pPr>
            <a:r>
              <a:rPr lang="en-GB" sz="1600"/>
              <a:t>Coefficient on female goes from -595 to -315</a:t>
            </a:r>
          </a:p>
          <a:p>
            <a:pPr marL="342900" indent="-342900">
              <a:lnSpc>
                <a:spcPct val="90000"/>
              </a:lnSpc>
              <a:spcBef>
                <a:spcPct val="20000"/>
              </a:spcBef>
              <a:buClr>
                <a:schemeClr val="tx1"/>
              </a:buClr>
              <a:buSzPct val="70000"/>
              <a:buFont typeface="Wingdings" pitchFamily="2" charset="2"/>
              <a:buChar char="¢"/>
            </a:pPr>
            <a:r>
              <a:rPr lang="en-GB" sz="1600"/>
              <a:t>Almost half the effect of gender is explained by women’s shorter hours of work</a:t>
            </a:r>
          </a:p>
          <a:p>
            <a:pPr marL="342900" indent="-342900">
              <a:lnSpc>
                <a:spcPct val="90000"/>
              </a:lnSpc>
              <a:spcBef>
                <a:spcPct val="20000"/>
              </a:spcBef>
              <a:buClr>
                <a:schemeClr val="tx1"/>
              </a:buClr>
              <a:buSzPct val="70000"/>
              <a:buFont typeface="Wingdings" pitchFamily="2" charset="2"/>
              <a:buChar char="¢"/>
            </a:pPr>
            <a:r>
              <a:rPr lang="en-GB" sz="1600"/>
              <a:t>Age, partner and education coefficients are also reduced in magnitude, for similar reasons</a:t>
            </a:r>
          </a:p>
          <a:p>
            <a:pPr marL="342900" indent="-342900">
              <a:lnSpc>
                <a:spcPct val="90000"/>
              </a:lnSpc>
              <a:spcBef>
                <a:spcPct val="20000"/>
              </a:spcBef>
              <a:buClr>
                <a:schemeClr val="tx1"/>
              </a:buClr>
              <a:buSzPct val="70000"/>
              <a:buFont typeface="Wingdings" pitchFamily="2" charset="2"/>
              <a:buChar char="¢"/>
            </a:pPr>
            <a:r>
              <a:rPr lang="en-GB" sz="1600"/>
              <a:t>Number of observations reduces from 16460 to 13998 – missing data on hours</a:t>
            </a:r>
          </a:p>
          <a:p>
            <a:pPr marL="342900" indent="-342900">
              <a:lnSpc>
                <a:spcPct val="90000"/>
              </a:lnSpc>
              <a:spcBef>
                <a:spcPct val="20000"/>
              </a:spcBef>
              <a:buClr>
                <a:schemeClr val="tx1"/>
              </a:buClr>
              <a:buSzPct val="70000"/>
              <a:buFont typeface="Wingdings" pitchFamily="2" charset="2"/>
              <a:buChar char="¢"/>
            </a:pPr>
            <a:endParaRPr lang="en-GB" sz="1600"/>
          </a:p>
        </p:txBody>
      </p:sp>
      <p:sp>
        <p:nvSpPr>
          <p:cNvPr id="20483" name="Rectangle 11"/>
          <p:cNvSpPr>
            <a:spLocks noChangeArrowheads="1"/>
          </p:cNvSpPr>
          <p:nvPr/>
        </p:nvSpPr>
        <p:spPr bwMode="auto">
          <a:xfrm>
            <a:off x="1619250" y="179388"/>
            <a:ext cx="7197725" cy="900112"/>
          </a:xfrm>
          <a:prstGeom prst="rect">
            <a:avLst/>
          </a:prstGeom>
          <a:noFill/>
          <a:ln w="9525">
            <a:noFill/>
            <a:miter lim="800000"/>
            <a:headEnd/>
            <a:tailEnd/>
          </a:ln>
        </p:spPr>
        <p:txBody>
          <a:bodyPr anchor="ctr"/>
          <a:lstStyle/>
          <a:p>
            <a:r>
              <a:rPr lang="en-GB" sz="3200"/>
              <a:t>Looking at 2 specifications together</a:t>
            </a:r>
          </a:p>
        </p:txBody>
      </p:sp>
      <p:pic>
        <p:nvPicPr>
          <p:cNvPr id="20484" name="Picture 5"/>
          <p:cNvPicPr>
            <a:picLocks noChangeAspect="1" noChangeArrowheads="1"/>
          </p:cNvPicPr>
          <p:nvPr/>
        </p:nvPicPr>
        <p:blipFill>
          <a:blip r:embed="rId3" cstate="print"/>
          <a:srcRect l="28436" r="42654"/>
          <a:stretch>
            <a:fillRect/>
          </a:stretch>
        </p:blipFill>
        <p:spPr bwMode="auto">
          <a:xfrm>
            <a:off x="1112838" y="1728788"/>
            <a:ext cx="3660775" cy="671512"/>
          </a:xfrm>
          <a:prstGeom prst="rect">
            <a:avLst/>
          </a:prstGeom>
          <a:noFill/>
          <a:ln w="9525">
            <a:noFill/>
            <a:miter lim="800000"/>
            <a:headEnd/>
            <a:tailEnd/>
          </a:ln>
        </p:spPr>
      </p:pic>
      <p:pic>
        <p:nvPicPr>
          <p:cNvPr id="20485" name="Picture 6"/>
          <p:cNvPicPr>
            <a:picLocks noChangeAspect="1" noChangeArrowheads="1"/>
          </p:cNvPicPr>
          <p:nvPr/>
        </p:nvPicPr>
        <p:blipFill>
          <a:blip r:embed="rId4" cstate="print"/>
          <a:srcRect r="76779"/>
          <a:stretch>
            <a:fillRect/>
          </a:stretch>
        </p:blipFill>
        <p:spPr bwMode="auto">
          <a:xfrm>
            <a:off x="642938" y="2500313"/>
            <a:ext cx="2940050" cy="1346200"/>
          </a:xfrm>
          <a:prstGeom prst="rect">
            <a:avLst/>
          </a:prstGeom>
          <a:noFill/>
          <a:ln w="9525">
            <a:noFill/>
            <a:miter lim="800000"/>
            <a:headEnd/>
            <a:tailEnd/>
          </a:ln>
        </p:spPr>
      </p:pic>
      <p:pic>
        <p:nvPicPr>
          <p:cNvPr id="20486" name="Picture 7"/>
          <p:cNvPicPr>
            <a:picLocks noChangeAspect="1" noChangeArrowheads="1"/>
          </p:cNvPicPr>
          <p:nvPr/>
        </p:nvPicPr>
        <p:blipFill>
          <a:blip r:embed="rId5" cstate="print"/>
          <a:srcRect l="28436" r="42654"/>
          <a:stretch>
            <a:fillRect/>
          </a:stretch>
        </p:blipFill>
        <p:spPr bwMode="auto">
          <a:xfrm>
            <a:off x="4786313" y="1728788"/>
            <a:ext cx="3659187" cy="671512"/>
          </a:xfrm>
          <a:prstGeom prst="rect">
            <a:avLst/>
          </a:prstGeom>
          <a:noFill/>
          <a:ln w="9525">
            <a:noFill/>
            <a:miter lim="800000"/>
            <a:headEnd/>
            <a:tailEnd/>
          </a:ln>
        </p:spPr>
      </p:pic>
      <p:pic>
        <p:nvPicPr>
          <p:cNvPr id="20487" name="Picture 8"/>
          <p:cNvPicPr>
            <a:picLocks noChangeAspect="1" noChangeArrowheads="1"/>
          </p:cNvPicPr>
          <p:nvPr/>
        </p:nvPicPr>
        <p:blipFill>
          <a:blip r:embed="rId6" cstate="print"/>
          <a:srcRect r="76779"/>
          <a:stretch>
            <a:fillRect/>
          </a:stretch>
        </p:blipFill>
        <p:spPr bwMode="auto">
          <a:xfrm>
            <a:off x="4357688" y="2571750"/>
            <a:ext cx="2940050" cy="147637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
          <p:cNvSpPr>
            <a:spLocks noChangeArrowheads="1"/>
          </p:cNvSpPr>
          <p:nvPr/>
        </p:nvSpPr>
        <p:spPr bwMode="auto">
          <a:xfrm>
            <a:off x="323850" y="4508500"/>
            <a:ext cx="8229600" cy="674688"/>
          </a:xfrm>
          <a:prstGeom prst="rect">
            <a:avLst/>
          </a:prstGeom>
          <a:noFill/>
          <a:ln w="9525">
            <a:noFill/>
            <a:miter lim="800000"/>
            <a:headEnd/>
            <a:tailEnd/>
          </a:ln>
        </p:spPr>
        <p:txBody>
          <a:bodyPr/>
          <a:lstStyle/>
          <a:p>
            <a:pPr>
              <a:lnSpc>
                <a:spcPct val="90000"/>
              </a:lnSpc>
              <a:spcBef>
                <a:spcPct val="20000"/>
              </a:spcBef>
              <a:buClr>
                <a:schemeClr val="tx1"/>
              </a:buClr>
              <a:buSzPct val="70000"/>
              <a:buFont typeface="Wingdings" pitchFamily="2" charset="2"/>
              <a:buNone/>
            </a:pPr>
            <a:r>
              <a:rPr lang="en-GB" sz="1600" dirty="0"/>
              <a:t>Is the effect of university qualifications statistically different from the effect of secondary education?</a:t>
            </a:r>
            <a:endParaRPr lang="el-GR" sz="1600" dirty="0">
              <a:cs typeface="Arial" charset="0"/>
            </a:endParaRPr>
          </a:p>
        </p:txBody>
      </p:sp>
      <p:sp>
        <p:nvSpPr>
          <p:cNvPr id="21507" name="Rectangle 9"/>
          <p:cNvSpPr>
            <a:spLocks noChangeArrowheads="1"/>
          </p:cNvSpPr>
          <p:nvPr/>
        </p:nvSpPr>
        <p:spPr bwMode="auto">
          <a:xfrm>
            <a:off x="4929188" y="1412875"/>
            <a:ext cx="4071937" cy="2952750"/>
          </a:xfrm>
          <a:prstGeom prst="rect">
            <a:avLst/>
          </a:prstGeom>
          <a:noFill/>
          <a:ln w="9525">
            <a:solidFill>
              <a:schemeClr val="tx1"/>
            </a:solidFill>
            <a:miter lim="800000"/>
            <a:headEnd/>
            <a:tailEnd/>
          </a:ln>
        </p:spPr>
        <p:txBody>
          <a:bodyPr lIns="234000" rIns="234000"/>
          <a:lstStyle/>
          <a:p>
            <a:pPr>
              <a:lnSpc>
                <a:spcPct val="90000"/>
              </a:lnSpc>
              <a:spcBef>
                <a:spcPct val="20000"/>
              </a:spcBef>
              <a:buClr>
                <a:schemeClr val="tx1"/>
              </a:buClr>
              <a:buSzPct val="70000"/>
              <a:buFont typeface="Wingdings" pitchFamily="2" charset="2"/>
              <a:buNone/>
            </a:pPr>
            <a:endParaRPr lang="en-GB" sz="1400"/>
          </a:p>
          <a:p>
            <a:pPr>
              <a:lnSpc>
                <a:spcPct val="90000"/>
              </a:lnSpc>
              <a:spcBef>
                <a:spcPct val="20000"/>
              </a:spcBef>
              <a:buClr>
                <a:schemeClr val="tx1"/>
              </a:buClr>
              <a:buSzPct val="70000"/>
              <a:buFont typeface="Wingdings" pitchFamily="2" charset="2"/>
              <a:buNone/>
            </a:pPr>
            <a:r>
              <a:rPr lang="en-GB" sz="1400"/>
              <a:t>What age does income peak?</a:t>
            </a:r>
          </a:p>
          <a:p>
            <a:pPr>
              <a:lnSpc>
                <a:spcPct val="90000"/>
              </a:lnSpc>
              <a:spcBef>
                <a:spcPct val="20000"/>
              </a:spcBef>
              <a:buClr>
                <a:schemeClr val="tx1"/>
              </a:buClr>
              <a:buSzPct val="70000"/>
              <a:buFont typeface="Wingdings" pitchFamily="2" charset="2"/>
              <a:buNone/>
            </a:pPr>
            <a:endParaRPr lang="en-GB" sz="1400"/>
          </a:p>
          <a:p>
            <a:pPr>
              <a:spcBef>
                <a:spcPct val="20000"/>
              </a:spcBef>
              <a:spcAft>
                <a:spcPct val="50000"/>
              </a:spcAft>
              <a:buClr>
                <a:schemeClr val="tx1"/>
              </a:buClr>
              <a:buSzPct val="70000"/>
              <a:buFont typeface="Wingdings" pitchFamily="2" charset="2"/>
              <a:buNone/>
            </a:pPr>
            <a:r>
              <a:rPr lang="en-GB" sz="1400"/>
              <a:t>Income = Y + </a:t>
            </a:r>
            <a:r>
              <a:rPr lang="el-GR" sz="1400">
                <a:cs typeface="Arial" charset="0"/>
              </a:rPr>
              <a:t>β</a:t>
            </a:r>
            <a:r>
              <a:rPr lang="en-GB" sz="1400" baseline="-25000">
                <a:cs typeface="Arial" charset="0"/>
              </a:rPr>
              <a:t>1</a:t>
            </a:r>
            <a:r>
              <a:rPr lang="en-GB" sz="1400">
                <a:cs typeface="Arial" charset="0"/>
              </a:rPr>
              <a:t>*age + </a:t>
            </a:r>
            <a:r>
              <a:rPr lang="el-GR" sz="1400">
                <a:cs typeface="Arial" charset="0"/>
              </a:rPr>
              <a:t>β</a:t>
            </a:r>
            <a:r>
              <a:rPr lang="en-GB" sz="1400" baseline="-25000">
                <a:cs typeface="Arial" charset="0"/>
              </a:rPr>
              <a:t>2</a:t>
            </a:r>
            <a:r>
              <a:rPr lang="en-GB" sz="1400">
                <a:cs typeface="Arial" charset="0"/>
              </a:rPr>
              <a:t>*age</a:t>
            </a:r>
            <a:r>
              <a:rPr lang="en-GB" sz="1400" baseline="30000">
                <a:cs typeface="Arial" charset="0"/>
              </a:rPr>
              <a:t>2</a:t>
            </a:r>
          </a:p>
          <a:p>
            <a:pPr>
              <a:spcBef>
                <a:spcPct val="20000"/>
              </a:spcBef>
              <a:spcAft>
                <a:spcPct val="50000"/>
              </a:spcAft>
              <a:buClr>
                <a:schemeClr val="tx1"/>
              </a:buClr>
              <a:buSzPct val="70000"/>
              <a:buFont typeface="Wingdings" pitchFamily="2" charset="2"/>
              <a:buNone/>
            </a:pPr>
            <a:r>
              <a:rPr lang="en-GB" sz="1400">
                <a:cs typeface="Arial" charset="0"/>
              </a:rPr>
              <a:t>d(Income)/d(age) = </a:t>
            </a:r>
            <a:r>
              <a:rPr lang="el-GR" sz="1400">
                <a:cs typeface="Arial" charset="0"/>
              </a:rPr>
              <a:t>β</a:t>
            </a:r>
            <a:r>
              <a:rPr lang="en-GB" sz="1400" baseline="-25000">
                <a:cs typeface="Arial" charset="0"/>
              </a:rPr>
              <a:t>1</a:t>
            </a:r>
            <a:r>
              <a:rPr lang="en-GB" sz="1400">
                <a:cs typeface="Arial" charset="0"/>
              </a:rPr>
              <a:t>+ 2</a:t>
            </a:r>
            <a:r>
              <a:rPr lang="el-GR" sz="1400">
                <a:cs typeface="Arial" charset="0"/>
              </a:rPr>
              <a:t>β</a:t>
            </a:r>
            <a:r>
              <a:rPr lang="en-GB" sz="1400" baseline="-25000">
                <a:cs typeface="Arial" charset="0"/>
              </a:rPr>
              <a:t>2</a:t>
            </a:r>
            <a:r>
              <a:rPr lang="en-GB" sz="1400">
                <a:cs typeface="Arial" charset="0"/>
              </a:rPr>
              <a:t>*age</a:t>
            </a:r>
          </a:p>
          <a:p>
            <a:pPr>
              <a:spcBef>
                <a:spcPct val="20000"/>
              </a:spcBef>
              <a:spcAft>
                <a:spcPct val="50000"/>
              </a:spcAft>
              <a:buClr>
                <a:schemeClr val="tx1"/>
              </a:buClr>
              <a:buSzPct val="70000"/>
              <a:buFont typeface="Wingdings" pitchFamily="2" charset="2"/>
              <a:buNone/>
            </a:pPr>
            <a:r>
              <a:rPr lang="en-GB" sz="1400">
                <a:cs typeface="Arial" charset="0"/>
              </a:rPr>
              <a:t>Derivative = zero when </a:t>
            </a:r>
          </a:p>
          <a:p>
            <a:pPr>
              <a:spcBef>
                <a:spcPct val="20000"/>
              </a:spcBef>
              <a:spcAft>
                <a:spcPct val="50000"/>
              </a:spcAft>
              <a:buClr>
                <a:schemeClr val="tx1"/>
              </a:buClr>
              <a:buSzPct val="70000"/>
              <a:buFont typeface="Wingdings" pitchFamily="2" charset="2"/>
              <a:buNone/>
            </a:pPr>
            <a:r>
              <a:rPr lang="en-GB" sz="1400">
                <a:cs typeface="Arial" charset="0"/>
              </a:rPr>
              <a:t>age 	= - </a:t>
            </a:r>
            <a:r>
              <a:rPr lang="el-GR" sz="1400">
                <a:cs typeface="Arial" charset="0"/>
              </a:rPr>
              <a:t>β</a:t>
            </a:r>
            <a:r>
              <a:rPr lang="en-GB" sz="1400" baseline="-25000">
                <a:cs typeface="Arial" charset="0"/>
              </a:rPr>
              <a:t>1</a:t>
            </a:r>
            <a:r>
              <a:rPr lang="en-GB" sz="1400">
                <a:cs typeface="Arial" charset="0"/>
              </a:rPr>
              <a:t>/2</a:t>
            </a:r>
            <a:r>
              <a:rPr lang="el-GR" sz="1400">
                <a:cs typeface="Arial" charset="0"/>
              </a:rPr>
              <a:t>β</a:t>
            </a:r>
            <a:r>
              <a:rPr lang="en-GB" sz="1400" baseline="-25000">
                <a:cs typeface="Arial" charset="0"/>
              </a:rPr>
              <a:t>2 </a:t>
            </a:r>
          </a:p>
          <a:p>
            <a:pPr>
              <a:spcBef>
                <a:spcPct val="20000"/>
              </a:spcBef>
              <a:spcAft>
                <a:spcPct val="50000"/>
              </a:spcAft>
              <a:buClr>
                <a:schemeClr val="tx1"/>
              </a:buClr>
              <a:buSzPct val="70000"/>
              <a:buFont typeface="Wingdings" pitchFamily="2" charset="2"/>
              <a:buNone/>
            </a:pPr>
            <a:r>
              <a:rPr lang="en-GB" sz="1400" baseline="-25000">
                <a:cs typeface="Arial" charset="0"/>
              </a:rPr>
              <a:t>	</a:t>
            </a:r>
            <a:r>
              <a:rPr lang="en-GB" sz="1400">
                <a:cs typeface="Arial" charset="0"/>
              </a:rPr>
              <a:t>= -79.552/(-0.873*2)</a:t>
            </a:r>
          </a:p>
          <a:p>
            <a:pPr>
              <a:spcBef>
                <a:spcPct val="20000"/>
              </a:spcBef>
              <a:spcAft>
                <a:spcPct val="50000"/>
              </a:spcAft>
              <a:buClr>
                <a:schemeClr val="tx1"/>
              </a:buClr>
              <a:buSzPct val="70000"/>
              <a:buFont typeface="Wingdings" pitchFamily="2" charset="2"/>
              <a:buNone/>
            </a:pPr>
            <a:r>
              <a:rPr lang="en-GB" sz="1400">
                <a:cs typeface="Arial" charset="0"/>
              </a:rPr>
              <a:t>	= 45.5</a:t>
            </a:r>
            <a:endParaRPr lang="el-GR" sz="1400">
              <a:cs typeface="Arial" charset="0"/>
            </a:endParaRPr>
          </a:p>
        </p:txBody>
      </p:sp>
      <p:sp>
        <p:nvSpPr>
          <p:cNvPr id="21508" name="Rectangle 225"/>
          <p:cNvSpPr>
            <a:spLocks noChangeArrowheads="1"/>
          </p:cNvSpPr>
          <p:nvPr/>
        </p:nvSpPr>
        <p:spPr bwMode="auto">
          <a:xfrm>
            <a:off x="1619250" y="179388"/>
            <a:ext cx="7197725" cy="900112"/>
          </a:xfrm>
          <a:prstGeom prst="rect">
            <a:avLst/>
          </a:prstGeom>
          <a:noFill/>
          <a:ln w="9525">
            <a:noFill/>
            <a:miter lim="800000"/>
            <a:headEnd/>
            <a:tailEnd/>
          </a:ln>
        </p:spPr>
        <p:txBody>
          <a:bodyPr anchor="ctr"/>
          <a:lstStyle/>
          <a:p>
            <a:r>
              <a:rPr lang="en-GB" sz="3200"/>
              <a:t>Interesting post-estimation activities</a:t>
            </a:r>
          </a:p>
        </p:txBody>
      </p:sp>
      <p:pic>
        <p:nvPicPr>
          <p:cNvPr id="21509" name="Picture 7"/>
          <p:cNvPicPr>
            <a:picLocks noChangeAspect="1" noChangeArrowheads="1"/>
          </p:cNvPicPr>
          <p:nvPr/>
        </p:nvPicPr>
        <p:blipFill>
          <a:blip r:embed="rId3" cstate="print"/>
          <a:srcRect l="28436" r="42654"/>
          <a:stretch>
            <a:fillRect/>
          </a:stretch>
        </p:blipFill>
        <p:spPr bwMode="auto">
          <a:xfrm>
            <a:off x="1143000" y="1728788"/>
            <a:ext cx="4025900" cy="739775"/>
          </a:xfrm>
          <a:prstGeom prst="rect">
            <a:avLst/>
          </a:prstGeom>
          <a:noFill/>
          <a:ln w="9525">
            <a:noFill/>
            <a:miter lim="800000"/>
            <a:headEnd/>
            <a:tailEnd/>
          </a:ln>
        </p:spPr>
      </p:pic>
      <p:pic>
        <p:nvPicPr>
          <p:cNvPr id="21510" name="Picture 8"/>
          <p:cNvPicPr>
            <a:picLocks noChangeAspect="1" noChangeArrowheads="1"/>
          </p:cNvPicPr>
          <p:nvPr/>
        </p:nvPicPr>
        <p:blipFill>
          <a:blip r:embed="rId4" cstate="print"/>
          <a:srcRect r="76779"/>
          <a:stretch>
            <a:fillRect/>
          </a:stretch>
        </p:blipFill>
        <p:spPr bwMode="auto">
          <a:xfrm>
            <a:off x="714375" y="2500313"/>
            <a:ext cx="3233738" cy="1624012"/>
          </a:xfrm>
          <a:prstGeom prst="rect">
            <a:avLst/>
          </a:prstGeom>
          <a:noFill/>
          <a:ln w="9525">
            <a:noFill/>
            <a:miter lim="800000"/>
            <a:headEnd/>
            <a:tailEnd/>
          </a:ln>
        </p:spPr>
      </p:pic>
      <p:pic>
        <p:nvPicPr>
          <p:cNvPr id="21511" name="Picture 7"/>
          <p:cNvPicPr>
            <a:picLocks noChangeAspect="1" noChangeArrowheads="1"/>
          </p:cNvPicPr>
          <p:nvPr/>
        </p:nvPicPr>
        <p:blipFill>
          <a:blip r:embed="rId5" cstate="print"/>
          <a:srcRect r="42654"/>
          <a:stretch>
            <a:fillRect/>
          </a:stretch>
        </p:blipFill>
        <p:spPr bwMode="auto">
          <a:xfrm>
            <a:off x="785813" y="5214938"/>
            <a:ext cx="7985125" cy="103822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5"/>
          <p:cNvSpPr>
            <a:spLocks noChangeArrowheads="1"/>
          </p:cNvSpPr>
          <p:nvPr/>
        </p:nvSpPr>
        <p:spPr bwMode="auto">
          <a:xfrm>
            <a:off x="1619250" y="179388"/>
            <a:ext cx="7197725" cy="900112"/>
          </a:xfrm>
          <a:prstGeom prst="rect">
            <a:avLst/>
          </a:prstGeom>
          <a:noFill/>
          <a:ln w="9525">
            <a:noFill/>
            <a:miter lim="800000"/>
            <a:headEnd/>
            <a:tailEnd/>
          </a:ln>
        </p:spPr>
        <p:txBody>
          <a:bodyPr anchor="ctr"/>
          <a:lstStyle/>
          <a:p>
            <a:r>
              <a:rPr lang="en-GB" sz="3200" dirty="0"/>
              <a:t>A closer look at </a:t>
            </a:r>
            <a:r>
              <a:rPr lang="en-GB" sz="3200" dirty="0" smtClean="0"/>
              <a:t>“partner” </a:t>
            </a:r>
            <a:r>
              <a:rPr lang="en-GB" sz="3200" dirty="0"/>
              <a:t>coefficient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500188"/>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GB"/>
          </a:p>
        </p:txBody>
      </p:sp>
      <p:pic>
        <p:nvPicPr>
          <p:cNvPr id="23555" name="Picture 5"/>
          <p:cNvPicPr>
            <a:picLocks noChangeAspect="1" noChangeArrowheads="1"/>
          </p:cNvPicPr>
          <p:nvPr/>
        </p:nvPicPr>
        <p:blipFill>
          <a:blip r:embed="rId3" cstate="print"/>
          <a:srcRect r="34190"/>
          <a:stretch>
            <a:fillRect/>
          </a:stretch>
        </p:blipFill>
        <p:spPr bwMode="auto">
          <a:xfrm>
            <a:off x="285750" y="214313"/>
            <a:ext cx="8383588" cy="6408737"/>
          </a:xfrm>
          <a:prstGeom prst="rect">
            <a:avLst/>
          </a:prstGeom>
          <a:noFill/>
          <a:ln w="9525">
            <a:noFill/>
            <a:miter lim="800000"/>
            <a:headEnd/>
            <a:tailEnd/>
          </a:ln>
        </p:spPr>
      </p:pic>
      <p:sp>
        <p:nvSpPr>
          <p:cNvPr id="23556" name="Rectangle 12"/>
          <p:cNvSpPr>
            <a:spLocks noChangeArrowheads="1"/>
          </p:cNvSpPr>
          <p:nvPr/>
        </p:nvSpPr>
        <p:spPr bwMode="auto">
          <a:xfrm>
            <a:off x="6572250" y="857250"/>
            <a:ext cx="2214563" cy="5378450"/>
          </a:xfrm>
          <a:prstGeom prst="rect">
            <a:avLst/>
          </a:prstGeom>
          <a:noFill/>
          <a:ln w="9525">
            <a:noFill/>
            <a:miter lim="800000"/>
            <a:headEnd/>
            <a:tailEnd/>
          </a:ln>
        </p:spPr>
        <p:txBody>
          <a:bodyPr/>
          <a:lstStyle/>
          <a:p>
            <a:pPr marL="342900" indent="-342900">
              <a:lnSpc>
                <a:spcPct val="90000"/>
              </a:lnSpc>
              <a:spcBef>
                <a:spcPct val="20000"/>
              </a:spcBef>
              <a:buClr>
                <a:schemeClr val="tx1"/>
              </a:buClr>
              <a:buSzPct val="70000"/>
              <a:buFont typeface="Wingdings" pitchFamily="2" charset="2"/>
              <a:buChar char="¢"/>
            </a:pPr>
            <a:r>
              <a:rPr lang="en-GB" sz="1600" dirty="0"/>
              <a:t>Men </a:t>
            </a:r>
            <a:r>
              <a:rPr lang="en-GB" sz="1600" dirty="0" smtClean="0"/>
              <a:t>who are part of a couple earn much more than men who are not – women less so.</a:t>
            </a:r>
            <a:endParaRPr lang="en-GB" sz="1600" dirty="0"/>
          </a:p>
          <a:p>
            <a:pPr marL="342900" indent="-342900">
              <a:lnSpc>
                <a:spcPct val="90000"/>
              </a:lnSpc>
              <a:spcBef>
                <a:spcPct val="20000"/>
              </a:spcBef>
              <a:buClr>
                <a:schemeClr val="tx1"/>
              </a:buClr>
              <a:buSzPct val="70000"/>
              <a:buFont typeface="Wingdings" pitchFamily="2" charset="2"/>
              <a:buChar char="¢"/>
            </a:pPr>
            <a:endParaRPr lang="en-GB" sz="1600" dirty="0"/>
          </a:p>
          <a:p>
            <a:pPr marL="342900" indent="-342900">
              <a:lnSpc>
                <a:spcPct val="90000"/>
              </a:lnSpc>
              <a:spcBef>
                <a:spcPct val="20000"/>
              </a:spcBef>
              <a:buClr>
                <a:schemeClr val="tx1"/>
              </a:buClr>
              <a:buSzPct val="70000"/>
              <a:buFont typeface="Wingdings" pitchFamily="2" charset="2"/>
              <a:buChar char="¢"/>
            </a:pPr>
            <a:endParaRPr lang="en-GB" sz="1600" dirty="0"/>
          </a:p>
          <a:p>
            <a:pPr marL="342900" indent="-342900">
              <a:lnSpc>
                <a:spcPct val="90000"/>
              </a:lnSpc>
              <a:spcBef>
                <a:spcPct val="20000"/>
              </a:spcBef>
              <a:buClr>
                <a:schemeClr val="tx1"/>
              </a:buClr>
              <a:buSzPct val="70000"/>
              <a:buFont typeface="Wingdings" pitchFamily="2" charset="2"/>
              <a:buChar char="¢"/>
            </a:pPr>
            <a:endParaRPr lang="en-GB" sz="1600" dirty="0"/>
          </a:p>
          <a:p>
            <a:pPr marL="342900" indent="-342900">
              <a:lnSpc>
                <a:spcPct val="90000"/>
              </a:lnSpc>
              <a:spcBef>
                <a:spcPct val="20000"/>
              </a:spcBef>
              <a:buClr>
                <a:schemeClr val="tx1"/>
              </a:buClr>
              <a:buSzPct val="70000"/>
              <a:buFont typeface="Wingdings" pitchFamily="2" charset="2"/>
              <a:buChar char="¢"/>
            </a:pPr>
            <a:endParaRPr lang="en-GB" sz="1600" dirty="0"/>
          </a:p>
          <a:p>
            <a:pPr marL="342900" indent="-342900">
              <a:lnSpc>
                <a:spcPct val="90000"/>
              </a:lnSpc>
              <a:spcBef>
                <a:spcPct val="20000"/>
              </a:spcBef>
              <a:buClr>
                <a:schemeClr val="tx1"/>
              </a:buClr>
              <a:buSzPct val="70000"/>
              <a:buFont typeface="Wingdings" pitchFamily="2" charset="2"/>
              <a:buChar char="¢"/>
            </a:pPr>
            <a:endParaRPr lang="en-GB" sz="1600" dirty="0"/>
          </a:p>
          <a:p>
            <a:pPr marL="342900" indent="-342900">
              <a:lnSpc>
                <a:spcPct val="90000"/>
              </a:lnSpc>
              <a:spcBef>
                <a:spcPct val="20000"/>
              </a:spcBef>
              <a:buClr>
                <a:schemeClr val="tx1"/>
              </a:buClr>
              <a:buSzPct val="70000"/>
              <a:buFont typeface="Wingdings" pitchFamily="2" charset="2"/>
              <a:buChar char="¢"/>
            </a:pPr>
            <a:endParaRPr lang="en-GB" sz="1600" dirty="0"/>
          </a:p>
          <a:p>
            <a:pPr marL="342900" indent="-342900">
              <a:lnSpc>
                <a:spcPct val="90000"/>
              </a:lnSpc>
              <a:spcBef>
                <a:spcPct val="20000"/>
              </a:spcBef>
              <a:buClr>
                <a:schemeClr val="tx1"/>
              </a:buClr>
              <a:buSzPct val="70000"/>
              <a:buFont typeface="Wingdings" pitchFamily="2" charset="2"/>
              <a:buChar char="¢"/>
            </a:pPr>
            <a:endParaRPr lang="en-GB" sz="1600" dirty="0"/>
          </a:p>
          <a:p>
            <a:pPr marL="342900" indent="-342900">
              <a:lnSpc>
                <a:spcPct val="90000"/>
              </a:lnSpc>
              <a:spcBef>
                <a:spcPct val="20000"/>
              </a:spcBef>
              <a:buClr>
                <a:schemeClr val="tx1"/>
              </a:buClr>
              <a:buSzPct val="70000"/>
              <a:buFont typeface="Wingdings" pitchFamily="2" charset="2"/>
              <a:buChar char="¢"/>
            </a:pPr>
            <a:r>
              <a:rPr lang="en-GB" sz="1600" dirty="0"/>
              <a:t>Other coefficients also differ between men and women, but with current specification, we can’t test whether differences are significant.</a:t>
            </a:r>
          </a:p>
          <a:p>
            <a:pPr marL="342900" indent="-342900">
              <a:lnSpc>
                <a:spcPct val="90000"/>
              </a:lnSpc>
              <a:spcBef>
                <a:spcPct val="20000"/>
              </a:spcBef>
              <a:buClr>
                <a:schemeClr val="tx1"/>
              </a:buClr>
              <a:buSzPct val="70000"/>
              <a:buFont typeface="Wingdings" pitchFamily="2" charset="2"/>
              <a:buChar char="¢"/>
            </a:pPr>
            <a:endParaRPr lang="en-GB" sz="1600" dirty="0"/>
          </a:p>
        </p:txBody>
      </p:sp>
      <p:sp>
        <p:nvSpPr>
          <p:cNvPr id="7" name="Oval 6"/>
          <p:cNvSpPr/>
          <p:nvPr/>
        </p:nvSpPr>
        <p:spPr>
          <a:xfrm>
            <a:off x="500063" y="2571750"/>
            <a:ext cx="1928812" cy="214313"/>
          </a:xfrm>
          <a:prstGeom prst="ellipse">
            <a:avLst/>
          </a:prstGeom>
          <a:no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GB"/>
          </a:p>
        </p:txBody>
      </p:sp>
      <p:sp>
        <p:nvSpPr>
          <p:cNvPr id="8" name="Oval 7"/>
          <p:cNvSpPr/>
          <p:nvPr/>
        </p:nvSpPr>
        <p:spPr>
          <a:xfrm>
            <a:off x="500063" y="5643563"/>
            <a:ext cx="1928812" cy="214312"/>
          </a:xfrm>
          <a:prstGeom prst="ellipse">
            <a:avLst/>
          </a:prstGeom>
          <a:no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sz="half" idx="1"/>
          </p:nvPr>
        </p:nvSpPr>
        <p:spPr>
          <a:xfrm>
            <a:off x="1079500" y="1258888"/>
            <a:ext cx="7737475" cy="5399087"/>
          </a:xfrm>
          <a:noFill/>
        </p:spPr>
        <p:txBody>
          <a:bodyPr/>
          <a:lstStyle/>
          <a:p>
            <a:pPr eaLnBrk="1" hangingPunct="1"/>
            <a:r>
              <a:rPr lang="en-GB" smtClean="0"/>
              <a:t>Developed for discrete (categorical) dependent variables</a:t>
            </a:r>
          </a:p>
          <a:p>
            <a:pPr eaLnBrk="1" hangingPunct="1"/>
            <a:r>
              <a:rPr lang="en-GB" smtClean="0"/>
              <a:t>Eg, psychological morbidity, whether one has a job…. Think of other examples.</a:t>
            </a:r>
          </a:p>
          <a:p>
            <a:pPr eaLnBrk="1" hangingPunct="1"/>
            <a:r>
              <a:rPr lang="en-GB" smtClean="0"/>
              <a:t>Outcome variable is always 0 or 1. Estimate:</a:t>
            </a:r>
          </a:p>
          <a:p>
            <a:pPr eaLnBrk="1" hangingPunct="1"/>
            <a:endParaRPr lang="en-GB" smtClean="0"/>
          </a:p>
          <a:p>
            <a:pPr eaLnBrk="1" hangingPunct="1"/>
            <a:endParaRPr lang="en-GB" sz="2800" smtClean="0"/>
          </a:p>
          <a:p>
            <a:pPr eaLnBrk="1" hangingPunct="1"/>
            <a:endParaRPr lang="en-GB" sz="2800" smtClean="0"/>
          </a:p>
          <a:p>
            <a:pPr eaLnBrk="1" hangingPunct="1"/>
            <a:endParaRPr lang="en-GB" sz="2800" smtClean="0"/>
          </a:p>
          <a:p>
            <a:pPr eaLnBrk="1" hangingPunct="1"/>
            <a:r>
              <a:rPr lang="en-GB" smtClean="0"/>
              <a:t>OLS (linear probability model) would set F(X,</a:t>
            </a:r>
            <a:r>
              <a:rPr lang="el-GR" smtClean="0"/>
              <a:t>β</a:t>
            </a:r>
            <a:r>
              <a:rPr lang="en-GB" smtClean="0"/>
              <a:t>) = X’</a:t>
            </a:r>
            <a:r>
              <a:rPr lang="el-GR" smtClean="0"/>
              <a:t>β</a:t>
            </a:r>
            <a:r>
              <a:rPr lang="en-GB" smtClean="0"/>
              <a:t> + </a:t>
            </a:r>
            <a:r>
              <a:rPr lang="el-GR" smtClean="0"/>
              <a:t>ε</a:t>
            </a:r>
            <a:endParaRPr lang="en-GB" smtClean="0"/>
          </a:p>
          <a:p>
            <a:pPr eaLnBrk="1" hangingPunct="1"/>
            <a:r>
              <a:rPr lang="en-GB" smtClean="0"/>
              <a:t>Inappropriate because:</a:t>
            </a:r>
          </a:p>
          <a:p>
            <a:pPr lvl="1" eaLnBrk="1" hangingPunct="1"/>
            <a:r>
              <a:rPr lang="en-GB" smtClean="0"/>
              <a:t>Heteroscedasticity: the outcome variable is always 0 or 1, </a:t>
            </a:r>
            <a:br>
              <a:rPr lang="en-GB" smtClean="0"/>
            </a:br>
            <a:r>
              <a:rPr lang="en-GB" smtClean="0"/>
              <a:t>so </a:t>
            </a:r>
            <a:r>
              <a:rPr lang="el-GR" smtClean="0"/>
              <a:t>ε</a:t>
            </a:r>
            <a:r>
              <a:rPr lang="en-GB" smtClean="0"/>
              <a:t> only takes the value -x’</a:t>
            </a:r>
            <a:r>
              <a:rPr lang="el-GR" smtClean="0"/>
              <a:t>β</a:t>
            </a:r>
            <a:r>
              <a:rPr lang="en-GB" smtClean="0"/>
              <a:t> or 1-x’</a:t>
            </a:r>
            <a:r>
              <a:rPr lang="el-GR" smtClean="0"/>
              <a:t>β</a:t>
            </a:r>
            <a:endParaRPr lang="en-GB" smtClean="0"/>
          </a:p>
          <a:p>
            <a:pPr lvl="1" eaLnBrk="1" hangingPunct="1"/>
            <a:r>
              <a:rPr lang="en-GB" smtClean="0"/>
              <a:t>More seriously, one cannot constrain estimated probabilities </a:t>
            </a:r>
            <a:br>
              <a:rPr lang="en-GB" smtClean="0"/>
            </a:br>
            <a:r>
              <a:rPr lang="en-GB" smtClean="0"/>
              <a:t>to lie between 0 and 1.</a:t>
            </a:r>
          </a:p>
        </p:txBody>
      </p:sp>
      <p:sp>
        <p:nvSpPr>
          <p:cNvPr id="5124" name="Rectangle 2"/>
          <p:cNvSpPr>
            <a:spLocks noGrp="1" noChangeArrowheads="1"/>
          </p:cNvSpPr>
          <p:nvPr>
            <p:ph type="title"/>
          </p:nvPr>
        </p:nvSpPr>
        <p:spPr/>
        <p:txBody>
          <a:bodyPr/>
          <a:lstStyle/>
          <a:p>
            <a:pPr eaLnBrk="1" hangingPunct="1"/>
            <a:r>
              <a:rPr lang="en-GB" smtClean="0"/>
              <a:t>Logit and Probit</a:t>
            </a:r>
          </a:p>
        </p:txBody>
      </p:sp>
      <p:graphicFrame>
        <p:nvGraphicFramePr>
          <p:cNvPr id="5122" name="Object 4"/>
          <p:cNvGraphicFramePr>
            <a:graphicFrameLocks noChangeAspect="1"/>
          </p:cNvGraphicFramePr>
          <p:nvPr>
            <p:ph sz="half" idx="2"/>
          </p:nvPr>
        </p:nvGraphicFramePr>
        <p:xfrm>
          <a:off x="1692275" y="2924175"/>
          <a:ext cx="2506663" cy="730250"/>
        </p:xfrm>
        <a:graphic>
          <a:graphicData uri="http://schemas.openxmlformats.org/presentationml/2006/ole">
            <p:oleObj spid="_x0000_s5122" name="Equation" r:id="rId4" imgW="1460160" imgH="380880" progId="Equation.3">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body" sz="half" idx="1"/>
          </p:nvPr>
        </p:nvSpPr>
        <p:spPr>
          <a:xfrm>
            <a:off x="1079500" y="1124744"/>
            <a:ext cx="7737475" cy="5533231"/>
          </a:xfrm>
          <a:noFill/>
        </p:spPr>
        <p:txBody>
          <a:bodyPr/>
          <a:lstStyle/>
          <a:p>
            <a:pPr eaLnBrk="1" hangingPunct="1">
              <a:lnSpc>
                <a:spcPct val="90000"/>
              </a:lnSpc>
            </a:pPr>
            <a:r>
              <a:rPr lang="en-GB" dirty="0" smtClean="0"/>
              <a:t>Solution: We need a link function that will transform our dichotomous Y into a continuous form Y’</a:t>
            </a:r>
          </a:p>
          <a:p>
            <a:pPr eaLnBrk="1" hangingPunct="1">
              <a:lnSpc>
                <a:spcPct val="90000"/>
              </a:lnSpc>
            </a:pPr>
            <a:endParaRPr lang="en-GB" dirty="0" smtClean="0"/>
          </a:p>
          <a:p>
            <a:pPr eaLnBrk="1" hangingPunct="1">
              <a:lnSpc>
                <a:spcPct val="90000"/>
              </a:lnSpc>
            </a:pPr>
            <a:r>
              <a:rPr lang="en-GB" dirty="0" smtClean="0"/>
              <a:t>Looking for a function which lies between 0 and 1:</a:t>
            </a:r>
          </a:p>
          <a:p>
            <a:pPr lvl="1" eaLnBrk="1" hangingPunct="1">
              <a:lnSpc>
                <a:spcPct val="90000"/>
              </a:lnSpc>
            </a:pPr>
            <a:r>
              <a:rPr lang="en-GB" dirty="0" smtClean="0"/>
              <a:t>Cumulative normal distribution: </a:t>
            </a:r>
            <a:r>
              <a:rPr lang="en-GB" dirty="0" err="1" smtClean="0"/>
              <a:t>Probit</a:t>
            </a:r>
            <a:r>
              <a:rPr lang="en-GB" dirty="0" smtClean="0"/>
              <a:t> model</a:t>
            </a:r>
          </a:p>
          <a:p>
            <a:pPr lvl="2" eaLnBrk="1" hangingPunct="1">
              <a:lnSpc>
                <a:spcPct val="90000"/>
              </a:lnSpc>
            </a:pPr>
            <a:r>
              <a:rPr lang="en-GB" dirty="0" smtClean="0"/>
              <a:t>Z scores assuming the </a:t>
            </a:r>
            <a:r>
              <a:rPr lang="en-GB" dirty="0" smtClean="0">
                <a:solidFill>
                  <a:schemeClr val="tx1"/>
                </a:solidFill>
                <a:latin typeface="+mn-lt"/>
              </a:rPr>
              <a:t>cumulative normal distribution </a:t>
            </a:r>
            <a:r>
              <a:rPr lang="el-GR" dirty="0" smtClean="0">
                <a:solidFill>
                  <a:schemeClr val="tx1"/>
                </a:solidFill>
                <a:latin typeface="+mn-lt"/>
              </a:rPr>
              <a:t>Φ</a:t>
            </a:r>
            <a:endParaRPr lang="en-GB" dirty="0" smtClean="0">
              <a:solidFill>
                <a:schemeClr val="tx1"/>
              </a:solidFill>
              <a:latin typeface="+mn-lt"/>
            </a:endParaRPr>
          </a:p>
          <a:p>
            <a:pPr lvl="1" eaLnBrk="1" hangingPunct="1">
              <a:lnSpc>
                <a:spcPct val="90000"/>
              </a:lnSpc>
            </a:pPr>
            <a:endParaRPr lang="en-GB" dirty="0" smtClean="0"/>
          </a:p>
          <a:p>
            <a:pPr lvl="1" eaLnBrk="1" hangingPunct="1">
              <a:lnSpc>
                <a:spcPct val="90000"/>
              </a:lnSpc>
            </a:pPr>
            <a:endParaRPr lang="en-GB" dirty="0" smtClean="0"/>
          </a:p>
          <a:p>
            <a:pPr lvl="1" eaLnBrk="1" hangingPunct="1">
              <a:lnSpc>
                <a:spcPct val="90000"/>
              </a:lnSpc>
            </a:pPr>
            <a:endParaRPr lang="en-GB" dirty="0" smtClean="0"/>
          </a:p>
          <a:p>
            <a:pPr lvl="1" eaLnBrk="1" hangingPunct="1">
              <a:lnSpc>
                <a:spcPct val="90000"/>
              </a:lnSpc>
            </a:pPr>
            <a:r>
              <a:rPr lang="en-GB" dirty="0" smtClean="0"/>
              <a:t>Logistic distribution: </a:t>
            </a:r>
            <a:r>
              <a:rPr lang="en-GB" dirty="0" err="1" smtClean="0"/>
              <a:t>Logit</a:t>
            </a:r>
            <a:r>
              <a:rPr lang="en-GB" dirty="0" smtClean="0"/>
              <a:t> (logistic) model</a:t>
            </a:r>
          </a:p>
          <a:p>
            <a:pPr lvl="2" eaLnBrk="1" hangingPunct="1">
              <a:lnSpc>
                <a:spcPct val="90000"/>
              </a:lnSpc>
            </a:pPr>
            <a:r>
              <a:rPr lang="en-GB" dirty="0" smtClean="0"/>
              <a:t>Logged odds of probability </a:t>
            </a:r>
          </a:p>
          <a:p>
            <a:pPr lvl="1" eaLnBrk="1" hangingPunct="1">
              <a:lnSpc>
                <a:spcPct val="90000"/>
              </a:lnSpc>
            </a:pPr>
            <a:endParaRPr lang="en-GB" dirty="0" smtClean="0"/>
          </a:p>
          <a:p>
            <a:pPr lvl="1" eaLnBrk="1" hangingPunct="1">
              <a:lnSpc>
                <a:spcPct val="90000"/>
              </a:lnSpc>
            </a:pPr>
            <a:endParaRPr lang="en-GB" dirty="0" smtClean="0"/>
          </a:p>
          <a:p>
            <a:pPr lvl="1" eaLnBrk="1" hangingPunct="1">
              <a:lnSpc>
                <a:spcPct val="90000"/>
              </a:lnSpc>
            </a:pPr>
            <a:endParaRPr lang="en-GB" dirty="0" smtClean="0"/>
          </a:p>
          <a:p>
            <a:pPr lvl="1" eaLnBrk="1" hangingPunct="1">
              <a:lnSpc>
                <a:spcPct val="90000"/>
              </a:lnSpc>
            </a:pPr>
            <a:r>
              <a:rPr lang="en-GB" dirty="0" smtClean="0"/>
              <a:t>They are very similar! Note how they lie between 0 and 1 (vertical axis)</a:t>
            </a:r>
          </a:p>
          <a:p>
            <a:pPr eaLnBrk="1" hangingPunct="1">
              <a:lnSpc>
                <a:spcPct val="90000"/>
              </a:lnSpc>
            </a:pPr>
            <a:endParaRPr lang="en-GB" dirty="0" smtClean="0"/>
          </a:p>
          <a:p>
            <a:pPr eaLnBrk="1" hangingPunct="1">
              <a:lnSpc>
                <a:spcPct val="90000"/>
              </a:lnSpc>
            </a:pPr>
            <a:endParaRPr lang="en-GB" dirty="0" smtClean="0"/>
          </a:p>
          <a:p>
            <a:pPr eaLnBrk="1" hangingPunct="1">
              <a:lnSpc>
                <a:spcPct val="90000"/>
              </a:lnSpc>
            </a:pPr>
            <a:endParaRPr lang="en-GB" dirty="0" smtClean="0"/>
          </a:p>
          <a:p>
            <a:pPr eaLnBrk="1" hangingPunct="1">
              <a:lnSpc>
                <a:spcPct val="90000"/>
              </a:lnSpc>
            </a:pPr>
            <a:endParaRPr lang="en-GB" sz="900" dirty="0" smtClean="0"/>
          </a:p>
          <a:p>
            <a:pPr eaLnBrk="1" hangingPunct="1">
              <a:lnSpc>
                <a:spcPct val="90000"/>
              </a:lnSpc>
            </a:pPr>
            <a:endParaRPr lang="en-GB" sz="900" dirty="0" smtClean="0"/>
          </a:p>
          <a:p>
            <a:pPr eaLnBrk="1" hangingPunct="1">
              <a:lnSpc>
                <a:spcPct val="90000"/>
              </a:lnSpc>
            </a:pPr>
            <a:endParaRPr lang="en-GB" sz="900" dirty="0" smtClean="0"/>
          </a:p>
          <a:p>
            <a:pPr eaLnBrk="1" hangingPunct="1">
              <a:lnSpc>
                <a:spcPct val="90000"/>
              </a:lnSpc>
            </a:pPr>
            <a:endParaRPr lang="en-GB" sz="500" dirty="0" smtClean="0"/>
          </a:p>
          <a:p>
            <a:pPr eaLnBrk="1" hangingPunct="1">
              <a:lnSpc>
                <a:spcPct val="90000"/>
              </a:lnSpc>
            </a:pPr>
            <a:endParaRPr lang="en-GB" sz="500" dirty="0" smtClean="0"/>
          </a:p>
          <a:p>
            <a:pPr eaLnBrk="1" hangingPunct="1">
              <a:lnSpc>
                <a:spcPct val="90000"/>
              </a:lnSpc>
            </a:pPr>
            <a:endParaRPr lang="en-GB" sz="500" dirty="0" smtClean="0"/>
          </a:p>
          <a:p>
            <a:pPr lvl="2" eaLnBrk="1" hangingPunct="1">
              <a:lnSpc>
                <a:spcPct val="90000"/>
              </a:lnSpc>
            </a:pPr>
            <a:endParaRPr lang="en-GB" sz="600" dirty="0" smtClean="0"/>
          </a:p>
        </p:txBody>
      </p:sp>
      <p:sp>
        <p:nvSpPr>
          <p:cNvPr id="6149" name="Rectangle 2"/>
          <p:cNvSpPr>
            <a:spLocks noGrp="1" noChangeArrowheads="1"/>
          </p:cNvSpPr>
          <p:nvPr>
            <p:ph type="title"/>
          </p:nvPr>
        </p:nvSpPr>
        <p:spPr/>
        <p:txBody>
          <a:bodyPr/>
          <a:lstStyle/>
          <a:p>
            <a:pPr eaLnBrk="1" hangingPunct="1"/>
            <a:r>
              <a:rPr lang="en-GB" smtClean="0"/>
              <a:t>Logit and Probit</a:t>
            </a:r>
          </a:p>
        </p:txBody>
      </p:sp>
      <p:graphicFrame>
        <p:nvGraphicFramePr>
          <p:cNvPr id="6146" name="Object 4"/>
          <p:cNvGraphicFramePr>
            <a:graphicFrameLocks noChangeAspect="1"/>
          </p:cNvGraphicFramePr>
          <p:nvPr>
            <p:ph sz="quarter" idx="2"/>
          </p:nvPr>
        </p:nvGraphicFramePr>
        <p:xfrm>
          <a:off x="2411760" y="2763838"/>
          <a:ext cx="2439988" cy="665162"/>
        </p:xfrm>
        <a:graphic>
          <a:graphicData uri="http://schemas.openxmlformats.org/presentationml/2006/ole">
            <p:oleObj spid="_x0000_s6146" name="Equation" r:id="rId4" imgW="1917360" imgH="469800" progId="Equation.3">
              <p:embed/>
            </p:oleObj>
          </a:graphicData>
        </a:graphic>
      </p:graphicFrame>
      <p:graphicFrame>
        <p:nvGraphicFramePr>
          <p:cNvPr id="6147" name="Object 6"/>
          <p:cNvGraphicFramePr>
            <a:graphicFrameLocks noChangeAspect="1"/>
          </p:cNvGraphicFramePr>
          <p:nvPr>
            <p:ph sz="quarter" idx="3"/>
          </p:nvPr>
        </p:nvGraphicFramePr>
        <p:xfrm>
          <a:off x="2339752" y="3933056"/>
          <a:ext cx="2576512" cy="712787"/>
        </p:xfrm>
        <a:graphic>
          <a:graphicData uri="http://schemas.openxmlformats.org/presentationml/2006/ole">
            <p:oleObj spid="_x0000_s6147" name="Equation" r:id="rId5" imgW="1688760" imgH="419040" progId="Equation.3">
              <p:embed/>
            </p:oleObj>
          </a:graphicData>
        </a:graphic>
      </p:graphicFrame>
      <p:pic>
        <p:nvPicPr>
          <p:cNvPr id="6150" name="Picture 8"/>
          <p:cNvPicPr>
            <a:picLocks noChangeAspect="1" noChangeArrowheads="1"/>
          </p:cNvPicPr>
          <p:nvPr/>
        </p:nvPicPr>
        <p:blipFill>
          <a:blip r:embed="rId6" cstate="print"/>
          <a:srcRect/>
          <a:stretch>
            <a:fillRect/>
          </a:stretch>
        </p:blipFill>
        <p:spPr bwMode="auto">
          <a:xfrm>
            <a:off x="2555776" y="5013176"/>
            <a:ext cx="2808288" cy="158318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mtClean="0"/>
              <a:t>Overview</a:t>
            </a:r>
          </a:p>
        </p:txBody>
      </p:sp>
      <p:sp>
        <p:nvSpPr>
          <p:cNvPr id="12291" name="Rectangle 3"/>
          <p:cNvSpPr>
            <a:spLocks noGrp="1" noChangeArrowheads="1"/>
          </p:cNvSpPr>
          <p:nvPr>
            <p:ph type="body" idx="1"/>
          </p:nvPr>
        </p:nvSpPr>
        <p:spPr/>
        <p:txBody>
          <a:bodyPr/>
          <a:lstStyle/>
          <a:p>
            <a:pPr eaLnBrk="1" hangingPunct="1"/>
            <a:r>
              <a:rPr lang="en-GB" smtClean="0"/>
              <a:t>Models</a:t>
            </a:r>
          </a:p>
          <a:p>
            <a:pPr lvl="1" eaLnBrk="1" hangingPunct="1"/>
            <a:r>
              <a:rPr lang="en-GB" smtClean="0"/>
              <a:t>OLS, logit and probit</a:t>
            </a:r>
          </a:p>
          <a:p>
            <a:pPr lvl="1" eaLnBrk="1" hangingPunct="1"/>
            <a:r>
              <a:rPr lang="en-GB" smtClean="0"/>
              <a:t>Mathematically and practically</a:t>
            </a:r>
          </a:p>
          <a:p>
            <a:pPr eaLnBrk="1" hangingPunct="1"/>
            <a:r>
              <a:rPr lang="en-GB" smtClean="0"/>
              <a:t>Interpretation of results, measures of fit and regression diagnostics</a:t>
            </a:r>
          </a:p>
          <a:p>
            <a:pPr eaLnBrk="1" hangingPunct="1"/>
            <a:r>
              <a:rPr lang="en-GB" smtClean="0"/>
              <a:t>Model specification</a:t>
            </a:r>
          </a:p>
          <a:p>
            <a:pPr eaLnBrk="1" hangingPunct="1"/>
            <a:r>
              <a:rPr lang="en-GB" smtClean="0"/>
              <a:t>Post-estimation commands</a:t>
            </a:r>
          </a:p>
          <a:p>
            <a:pPr eaLnBrk="1" hangingPunct="1"/>
            <a:r>
              <a:rPr lang="en-GB" smtClean="0"/>
              <a:t>STATA competence</a:t>
            </a:r>
            <a:endParaRPr lang="en-GB" b="1"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sz="half" idx="1"/>
          </p:nvPr>
        </p:nvSpPr>
        <p:spPr>
          <a:xfrm>
            <a:off x="1079500" y="1258888"/>
            <a:ext cx="7737475" cy="5399087"/>
          </a:xfrm>
          <a:noFill/>
        </p:spPr>
        <p:txBody>
          <a:bodyPr/>
          <a:lstStyle/>
          <a:p>
            <a:pPr eaLnBrk="1" hangingPunct="1">
              <a:lnSpc>
                <a:spcPct val="80000"/>
              </a:lnSpc>
            </a:pPr>
            <a:r>
              <a:rPr lang="en-GB" dirty="0" smtClean="0"/>
              <a:t>Likelihood function: product of</a:t>
            </a:r>
          </a:p>
          <a:p>
            <a:pPr lvl="1" eaLnBrk="1" hangingPunct="1">
              <a:lnSpc>
                <a:spcPct val="80000"/>
              </a:lnSpc>
              <a:spcBef>
                <a:spcPct val="50000"/>
              </a:spcBef>
            </a:pPr>
            <a:r>
              <a:rPr lang="en-GB" dirty="0" smtClean="0"/>
              <a:t>Pr(y=1) = F(x’</a:t>
            </a:r>
            <a:r>
              <a:rPr lang="el-GR" dirty="0" smtClean="0">
                <a:cs typeface="Arial" charset="0"/>
              </a:rPr>
              <a:t>β</a:t>
            </a:r>
            <a:r>
              <a:rPr lang="en-GB" dirty="0" smtClean="0"/>
              <a:t>)     for all observations where y=1</a:t>
            </a:r>
          </a:p>
          <a:p>
            <a:pPr lvl="1" eaLnBrk="1" hangingPunct="1">
              <a:lnSpc>
                <a:spcPct val="80000"/>
              </a:lnSpc>
              <a:spcBef>
                <a:spcPct val="50000"/>
              </a:spcBef>
            </a:pPr>
            <a:r>
              <a:rPr lang="en-GB" dirty="0" smtClean="0"/>
              <a:t>Pr(y=0) = 1- F(x’</a:t>
            </a:r>
            <a:r>
              <a:rPr lang="el-GR" dirty="0" smtClean="0">
                <a:cs typeface="Arial" charset="0"/>
              </a:rPr>
              <a:t>β</a:t>
            </a:r>
            <a:r>
              <a:rPr lang="en-GB" dirty="0" smtClean="0"/>
              <a:t>) for all observations where y=0</a:t>
            </a:r>
          </a:p>
          <a:p>
            <a:pPr lvl="1" eaLnBrk="1" hangingPunct="1">
              <a:lnSpc>
                <a:spcPct val="80000"/>
              </a:lnSpc>
              <a:spcBef>
                <a:spcPct val="50000"/>
              </a:spcBef>
            </a:pPr>
            <a:r>
              <a:rPr lang="en-GB" dirty="0" smtClean="0"/>
              <a:t>(think of the probability of flipping exactly four heads and two tails, with six dice)</a:t>
            </a:r>
          </a:p>
          <a:p>
            <a:pPr eaLnBrk="1" hangingPunct="1">
              <a:lnSpc>
                <a:spcPct val="80000"/>
              </a:lnSpc>
            </a:pPr>
            <a:endParaRPr lang="en-GB" sz="1500" dirty="0" smtClean="0"/>
          </a:p>
          <a:p>
            <a:pPr eaLnBrk="1" hangingPunct="1">
              <a:lnSpc>
                <a:spcPct val="80000"/>
              </a:lnSpc>
            </a:pPr>
            <a:r>
              <a:rPr lang="en-GB" dirty="0" smtClean="0"/>
              <a:t>Log likelihood written as</a:t>
            </a:r>
          </a:p>
          <a:p>
            <a:pPr eaLnBrk="1" hangingPunct="1">
              <a:lnSpc>
                <a:spcPct val="80000"/>
              </a:lnSpc>
              <a:buFont typeface="Wingdings" pitchFamily="2" charset="2"/>
              <a:buNone/>
            </a:pPr>
            <a:endParaRPr lang="en-GB" dirty="0" smtClean="0"/>
          </a:p>
          <a:p>
            <a:pPr eaLnBrk="1" hangingPunct="1">
              <a:lnSpc>
                <a:spcPct val="80000"/>
              </a:lnSpc>
              <a:buFont typeface="Wingdings" pitchFamily="2" charset="2"/>
              <a:buNone/>
            </a:pPr>
            <a:endParaRPr lang="en-GB" dirty="0" smtClean="0"/>
          </a:p>
          <a:p>
            <a:pPr eaLnBrk="1" hangingPunct="1">
              <a:lnSpc>
                <a:spcPct val="80000"/>
              </a:lnSpc>
              <a:buFont typeface="Wingdings" pitchFamily="2" charset="2"/>
              <a:buNone/>
            </a:pPr>
            <a:endParaRPr lang="en-GB" dirty="0" smtClean="0"/>
          </a:p>
          <a:p>
            <a:pPr eaLnBrk="1" hangingPunct="1">
              <a:lnSpc>
                <a:spcPct val="80000"/>
              </a:lnSpc>
              <a:buFont typeface="Wingdings" pitchFamily="2" charset="2"/>
              <a:buNone/>
            </a:pPr>
            <a:endParaRPr lang="en-GB" dirty="0" smtClean="0"/>
          </a:p>
          <a:p>
            <a:pPr eaLnBrk="1" hangingPunct="1">
              <a:lnSpc>
                <a:spcPct val="80000"/>
              </a:lnSpc>
            </a:pPr>
            <a:r>
              <a:rPr lang="en-GB" dirty="0" smtClean="0"/>
              <a:t>Estimated using an iterative procedure</a:t>
            </a:r>
          </a:p>
          <a:p>
            <a:pPr lvl="1" eaLnBrk="1" hangingPunct="1">
              <a:lnSpc>
                <a:spcPct val="80000"/>
              </a:lnSpc>
              <a:spcBef>
                <a:spcPct val="50000"/>
              </a:spcBef>
            </a:pPr>
            <a:r>
              <a:rPr lang="en-GB" dirty="0" smtClean="0"/>
              <a:t>STATA chooses starting values for </a:t>
            </a:r>
            <a:r>
              <a:rPr lang="el-GR" dirty="0" smtClean="0"/>
              <a:t>β</a:t>
            </a:r>
            <a:r>
              <a:rPr lang="en-GB" dirty="0" smtClean="0"/>
              <a:t>’s</a:t>
            </a:r>
          </a:p>
          <a:p>
            <a:pPr lvl="1" eaLnBrk="1" hangingPunct="1">
              <a:lnSpc>
                <a:spcPct val="80000"/>
              </a:lnSpc>
              <a:spcBef>
                <a:spcPct val="50000"/>
              </a:spcBef>
            </a:pPr>
            <a:r>
              <a:rPr lang="en-GB" dirty="0" smtClean="0"/>
              <a:t>Computes slopes of likelihood function at these values</a:t>
            </a:r>
          </a:p>
          <a:p>
            <a:pPr lvl="1" eaLnBrk="1" hangingPunct="1">
              <a:lnSpc>
                <a:spcPct val="80000"/>
              </a:lnSpc>
              <a:spcBef>
                <a:spcPct val="50000"/>
              </a:spcBef>
            </a:pPr>
            <a:r>
              <a:rPr lang="en-GB" dirty="0" smtClean="0"/>
              <a:t>Adjusts </a:t>
            </a:r>
            <a:r>
              <a:rPr lang="el-GR" dirty="0" smtClean="0"/>
              <a:t>β</a:t>
            </a:r>
            <a:r>
              <a:rPr lang="en-GB" dirty="0" smtClean="0"/>
              <a:t>’s accordingly</a:t>
            </a:r>
          </a:p>
          <a:p>
            <a:pPr lvl="1" eaLnBrk="1" hangingPunct="1">
              <a:lnSpc>
                <a:spcPct val="80000"/>
              </a:lnSpc>
              <a:spcBef>
                <a:spcPct val="50000"/>
              </a:spcBef>
            </a:pPr>
            <a:r>
              <a:rPr lang="en-GB" dirty="0" smtClean="0"/>
              <a:t>Stops when slope of LF is ≈0</a:t>
            </a:r>
          </a:p>
          <a:p>
            <a:pPr lvl="1" eaLnBrk="1" hangingPunct="1">
              <a:lnSpc>
                <a:spcPct val="80000"/>
              </a:lnSpc>
              <a:spcBef>
                <a:spcPct val="50000"/>
              </a:spcBef>
            </a:pPr>
            <a:r>
              <a:rPr lang="en-GB" dirty="0" smtClean="0"/>
              <a:t>Can take time!</a:t>
            </a:r>
          </a:p>
          <a:p>
            <a:pPr eaLnBrk="1" hangingPunct="1">
              <a:lnSpc>
                <a:spcPct val="80000"/>
              </a:lnSpc>
              <a:buFont typeface="Wingdings" pitchFamily="2" charset="2"/>
              <a:buNone/>
            </a:pPr>
            <a:endParaRPr lang="en-GB" sz="1500" dirty="0" smtClean="0"/>
          </a:p>
        </p:txBody>
      </p:sp>
      <p:sp>
        <p:nvSpPr>
          <p:cNvPr id="7172" name="Rectangle 2"/>
          <p:cNvSpPr>
            <a:spLocks noGrp="1" noChangeArrowheads="1"/>
          </p:cNvSpPr>
          <p:nvPr>
            <p:ph type="title"/>
          </p:nvPr>
        </p:nvSpPr>
        <p:spPr/>
        <p:txBody>
          <a:bodyPr/>
          <a:lstStyle/>
          <a:p>
            <a:pPr eaLnBrk="1" hangingPunct="1"/>
            <a:r>
              <a:rPr lang="en-GB" smtClean="0"/>
              <a:t>Maximum likelihood estimation</a:t>
            </a:r>
          </a:p>
        </p:txBody>
      </p:sp>
      <p:graphicFrame>
        <p:nvGraphicFramePr>
          <p:cNvPr id="7170" name="Object 6"/>
          <p:cNvGraphicFramePr>
            <a:graphicFrameLocks noChangeAspect="1"/>
          </p:cNvGraphicFramePr>
          <p:nvPr>
            <p:ph sz="quarter" idx="3"/>
          </p:nvPr>
        </p:nvGraphicFramePr>
        <p:xfrm>
          <a:off x="1577975" y="3141663"/>
          <a:ext cx="4259263" cy="557212"/>
        </p:xfrm>
        <a:graphic>
          <a:graphicData uri="http://schemas.openxmlformats.org/presentationml/2006/ole">
            <p:oleObj spid="_x0000_s7170" name="Equation" r:id="rId4" imgW="2717640" imgH="355320" progId="Equation.3">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mtClean="0"/>
              <a:t>Let’s look at whether a person works</a:t>
            </a:r>
          </a:p>
        </p:txBody>
      </p:sp>
      <p:pic>
        <p:nvPicPr>
          <p:cNvPr id="24579" name="Picture 5"/>
          <p:cNvPicPr>
            <a:picLocks noChangeAspect="1" noChangeArrowheads="1"/>
          </p:cNvPicPr>
          <p:nvPr/>
        </p:nvPicPr>
        <p:blipFill>
          <a:blip r:embed="rId2" cstate="print"/>
          <a:srcRect r="56873"/>
          <a:stretch>
            <a:fillRect/>
          </a:stretch>
        </p:blipFill>
        <p:spPr bwMode="auto">
          <a:xfrm>
            <a:off x="1354138" y="2038350"/>
            <a:ext cx="6007100" cy="3238500"/>
          </a:xfrm>
          <a:prstGeom prst="rect">
            <a:avLst/>
          </a:prstGeom>
          <a:noFill/>
          <a:ln w="9525">
            <a:noFill/>
            <a:miter lim="800000"/>
            <a:headEnd/>
            <a:tailEnd/>
          </a:ln>
        </p:spPr>
      </p:pic>
      <p:sp>
        <p:nvSpPr>
          <p:cNvPr id="24580" name="Rectangle 6"/>
          <p:cNvSpPr>
            <a:spLocks noChangeArrowheads="1"/>
          </p:cNvSpPr>
          <p:nvPr/>
        </p:nvSpPr>
        <p:spPr bwMode="auto">
          <a:xfrm>
            <a:off x="428625" y="5715000"/>
            <a:ext cx="8286750" cy="268288"/>
          </a:xfrm>
          <a:prstGeom prst="rect">
            <a:avLst/>
          </a:prstGeom>
          <a:noFill/>
          <a:ln w="9525">
            <a:noFill/>
            <a:miter lim="800000"/>
            <a:headEnd/>
            <a:tailEnd/>
          </a:ln>
        </p:spPr>
        <p:txBody>
          <a:bodyPr>
            <a:spAutoFit/>
          </a:bodyPr>
          <a:lstStyle/>
          <a:p>
            <a:pPr lvl="1">
              <a:lnSpc>
                <a:spcPct val="80000"/>
              </a:lnSpc>
              <a:spcBef>
                <a:spcPct val="50000"/>
              </a:spcBef>
            </a:pPr>
            <a:r>
              <a:rPr lang="en-GB" sz="1400">
                <a:latin typeface="Consolas" pitchFamily="49" charset="0"/>
              </a:rPr>
              <a:t> gen byte work = (jbstat == 1 | jbstat == 2) if jbstat &gt;= 1 &amp; jbstat !=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title"/>
          </p:nvPr>
        </p:nvSpPr>
        <p:spPr/>
        <p:txBody>
          <a:bodyPr/>
          <a:lstStyle/>
          <a:p>
            <a:pPr eaLnBrk="1" hangingPunct="1"/>
            <a:r>
              <a:rPr lang="en-GB" smtClean="0"/>
              <a:t>Logit regression: whether have a job</a:t>
            </a:r>
          </a:p>
        </p:txBody>
      </p:sp>
      <p:sp>
        <p:nvSpPr>
          <p:cNvPr id="25603" name="AutoShape 7"/>
          <p:cNvSpPr>
            <a:spLocks noChangeArrowheads="1"/>
          </p:cNvSpPr>
          <p:nvPr/>
        </p:nvSpPr>
        <p:spPr bwMode="auto">
          <a:xfrm rot="7783026">
            <a:off x="791369" y="1735932"/>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rot="10800000" vert="eaVert" wrap="none" anchor="ctr"/>
          <a:lstStyle/>
          <a:p>
            <a:pPr algn="ctr"/>
            <a:endParaRPr lang="en-US"/>
          </a:p>
        </p:txBody>
      </p:sp>
      <p:sp>
        <p:nvSpPr>
          <p:cNvPr id="25604" name="Text Box 8"/>
          <p:cNvSpPr txBox="1">
            <a:spLocks noChangeArrowheads="1"/>
          </p:cNvSpPr>
          <p:nvPr/>
        </p:nvSpPr>
        <p:spPr bwMode="auto">
          <a:xfrm>
            <a:off x="250825" y="1412875"/>
            <a:ext cx="1873250"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All the iterations</a:t>
            </a:r>
          </a:p>
        </p:txBody>
      </p:sp>
      <p:sp>
        <p:nvSpPr>
          <p:cNvPr id="25605" name="AutoShape 9"/>
          <p:cNvSpPr>
            <a:spLocks noChangeArrowheads="1"/>
          </p:cNvSpPr>
          <p:nvPr/>
        </p:nvSpPr>
        <p:spPr bwMode="auto">
          <a:xfrm rot="-7921104">
            <a:off x="7273132" y="2601118"/>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25606" name="Text Box 10"/>
          <p:cNvSpPr txBox="1">
            <a:spLocks noChangeArrowheads="1"/>
          </p:cNvSpPr>
          <p:nvPr/>
        </p:nvSpPr>
        <p:spPr bwMode="auto">
          <a:xfrm>
            <a:off x="5508625" y="2276475"/>
            <a:ext cx="3457575"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2* (LL of this model – LL of null model) </a:t>
            </a:r>
          </a:p>
        </p:txBody>
      </p:sp>
      <p:sp>
        <p:nvSpPr>
          <p:cNvPr id="25607" name="AutoShape 11"/>
          <p:cNvSpPr>
            <a:spLocks noChangeArrowheads="1"/>
          </p:cNvSpPr>
          <p:nvPr/>
        </p:nvSpPr>
        <p:spPr bwMode="auto">
          <a:xfrm rot="-3281008">
            <a:off x="7273132" y="3248818"/>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25608" name="Text Box 12"/>
          <p:cNvSpPr txBox="1">
            <a:spLocks noChangeArrowheads="1"/>
          </p:cNvSpPr>
          <p:nvPr/>
        </p:nvSpPr>
        <p:spPr bwMode="auto">
          <a:xfrm>
            <a:off x="7308304" y="3717032"/>
            <a:ext cx="1980307" cy="738664"/>
          </a:xfrm>
          <a:prstGeom prst="rect">
            <a:avLst/>
          </a:prstGeom>
          <a:noFill/>
          <a:ln w="9525">
            <a:noFill/>
            <a:miter lim="800000"/>
            <a:headEnd/>
            <a:tailEnd/>
          </a:ln>
        </p:spPr>
        <p:txBody>
          <a:bodyPr wrap="square">
            <a:spAutoFit/>
          </a:bodyPr>
          <a:lstStyle/>
          <a:p>
            <a:pPr>
              <a:spcBef>
                <a:spcPct val="50000"/>
              </a:spcBef>
            </a:pPr>
            <a:r>
              <a:rPr lang="en-GB" sz="1400" dirty="0" smtClean="0">
                <a:latin typeface="Times New Roman" pitchFamily="18" charset="0"/>
              </a:rPr>
              <a:t> </a:t>
            </a:r>
            <a:r>
              <a:rPr lang="en-GB" sz="1400" dirty="0" smtClean="0">
                <a:latin typeface="Times New Roman" pitchFamily="18" charset="0"/>
              </a:rPr>
              <a:t>Measure of amount explained but less intuitive interpretation</a:t>
            </a:r>
            <a:endParaRPr lang="en-GB" sz="1400" dirty="0">
              <a:latin typeface="Times New Roman" pitchFamily="18" charset="0"/>
            </a:endParaRPr>
          </a:p>
        </p:txBody>
      </p:sp>
      <p:sp>
        <p:nvSpPr>
          <p:cNvPr id="25609" name="Rectangle 14"/>
          <p:cNvSpPr>
            <a:spLocks noChangeArrowheads="1"/>
          </p:cNvSpPr>
          <p:nvPr/>
        </p:nvSpPr>
        <p:spPr bwMode="auto">
          <a:xfrm>
            <a:off x="468313" y="5610225"/>
            <a:ext cx="8137525" cy="890588"/>
          </a:xfrm>
          <a:prstGeom prst="rect">
            <a:avLst/>
          </a:prstGeom>
          <a:noFill/>
          <a:ln w="9525">
            <a:noFill/>
            <a:miter lim="800000"/>
            <a:headEnd/>
            <a:tailEnd/>
          </a:ln>
        </p:spPr>
        <p:txBody>
          <a:bodyPr/>
          <a:lstStyle/>
          <a:p>
            <a:pPr marL="342900" indent="-342900">
              <a:lnSpc>
                <a:spcPct val="90000"/>
              </a:lnSpc>
              <a:spcBef>
                <a:spcPct val="20000"/>
              </a:spcBef>
              <a:buClr>
                <a:schemeClr val="tx1"/>
              </a:buClr>
              <a:buSzPct val="70000"/>
              <a:buFont typeface="Wingdings" pitchFamily="2" charset="2"/>
              <a:buChar char="¢"/>
            </a:pPr>
            <a:r>
              <a:rPr lang="en-GB" sz="1500"/>
              <a:t>From these coefficients, can tell whether estimated effects are positive or negative</a:t>
            </a:r>
          </a:p>
          <a:p>
            <a:pPr marL="342900" indent="-342900">
              <a:lnSpc>
                <a:spcPct val="90000"/>
              </a:lnSpc>
              <a:spcBef>
                <a:spcPct val="20000"/>
              </a:spcBef>
              <a:buClr>
                <a:schemeClr val="tx1"/>
              </a:buClr>
              <a:buSzPct val="70000"/>
              <a:buFont typeface="Wingdings" pitchFamily="2" charset="2"/>
              <a:buChar char="¢"/>
            </a:pPr>
            <a:r>
              <a:rPr lang="en-GB" sz="1500"/>
              <a:t>Whether they’re significant</a:t>
            </a:r>
          </a:p>
          <a:p>
            <a:pPr marL="342900" indent="-342900">
              <a:lnSpc>
                <a:spcPct val="90000"/>
              </a:lnSpc>
              <a:spcBef>
                <a:spcPct val="20000"/>
              </a:spcBef>
              <a:buClr>
                <a:schemeClr val="tx1"/>
              </a:buClr>
              <a:buSzPct val="70000"/>
              <a:buFont typeface="Wingdings" pitchFamily="2" charset="2"/>
              <a:buChar char="¢"/>
            </a:pPr>
            <a:r>
              <a:rPr lang="en-GB" sz="1500"/>
              <a:t>Something about effect sizes – but difficult to draw inferences from coefficients</a:t>
            </a:r>
          </a:p>
        </p:txBody>
      </p:sp>
      <p:pic>
        <p:nvPicPr>
          <p:cNvPr id="25610" name="Picture 12"/>
          <p:cNvPicPr>
            <a:picLocks noChangeAspect="1" noChangeArrowheads="1"/>
          </p:cNvPicPr>
          <p:nvPr/>
        </p:nvPicPr>
        <p:blipFill>
          <a:blip r:embed="rId3" cstate="print"/>
          <a:srcRect r="39812"/>
          <a:stretch>
            <a:fillRect/>
          </a:stretch>
        </p:blipFill>
        <p:spPr bwMode="auto">
          <a:xfrm>
            <a:off x="1143000" y="1825625"/>
            <a:ext cx="7620000" cy="37465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GB" smtClean="0"/>
              <a:t>Comparing logit and probit</a:t>
            </a:r>
          </a:p>
        </p:txBody>
      </p:sp>
      <p:sp>
        <p:nvSpPr>
          <p:cNvPr id="26627" name="Rectangle 3"/>
          <p:cNvSpPr>
            <a:spLocks noGrp="1" noChangeArrowheads="1"/>
          </p:cNvSpPr>
          <p:nvPr>
            <p:ph type="body" sz="half" idx="1"/>
          </p:nvPr>
        </p:nvSpPr>
        <p:spPr>
          <a:xfrm>
            <a:off x="755650" y="4941888"/>
            <a:ext cx="7489825" cy="1295400"/>
          </a:xfrm>
        </p:spPr>
        <p:txBody>
          <a:bodyPr/>
          <a:lstStyle/>
          <a:p>
            <a:pPr eaLnBrk="1" hangingPunct="1"/>
            <a:r>
              <a:rPr lang="en-GB" smtClean="0"/>
              <a:t>Scaling factor proposed by Amemiya (1981)</a:t>
            </a:r>
          </a:p>
          <a:p>
            <a:pPr lvl="1" eaLnBrk="1" hangingPunct="1"/>
            <a:r>
              <a:rPr lang="en-GB" smtClean="0"/>
              <a:t>Multiply Probit coefficients by 1.6 to get an approximation to Logit</a:t>
            </a:r>
          </a:p>
          <a:p>
            <a:pPr lvl="1" eaLnBrk="1" hangingPunct="1"/>
            <a:r>
              <a:rPr lang="en-GB" smtClean="0"/>
              <a:t>Other authors have suggested a factor of 1.8</a:t>
            </a:r>
            <a:endParaRPr lang="en-GB" sz="1200" smtClean="0"/>
          </a:p>
          <a:p>
            <a:pPr eaLnBrk="1" hangingPunct="1"/>
            <a:endParaRPr lang="en-GB" sz="2000" smtClean="0"/>
          </a:p>
        </p:txBody>
      </p:sp>
      <p:pic>
        <p:nvPicPr>
          <p:cNvPr id="26628" name="Picture 5"/>
          <p:cNvPicPr>
            <a:picLocks noChangeAspect="1" noChangeArrowheads="1"/>
          </p:cNvPicPr>
          <p:nvPr/>
        </p:nvPicPr>
        <p:blipFill>
          <a:blip r:embed="rId2" cstate="print"/>
          <a:srcRect/>
          <a:stretch>
            <a:fillRect/>
          </a:stretch>
        </p:blipFill>
        <p:spPr bwMode="auto">
          <a:xfrm>
            <a:off x="1785938" y="1571625"/>
            <a:ext cx="3433762" cy="2232025"/>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smtClean="0"/>
              <a:t>Marginal effects</a:t>
            </a:r>
          </a:p>
        </p:txBody>
      </p:sp>
      <p:sp>
        <p:nvSpPr>
          <p:cNvPr id="27651" name="Rectangle 3"/>
          <p:cNvSpPr>
            <a:spLocks noGrp="1" noChangeArrowheads="1"/>
          </p:cNvSpPr>
          <p:nvPr>
            <p:ph type="body" sz="half" idx="1"/>
          </p:nvPr>
        </p:nvSpPr>
        <p:spPr>
          <a:xfrm>
            <a:off x="1079500" y="1258888"/>
            <a:ext cx="7740650" cy="2386012"/>
          </a:xfrm>
        </p:spPr>
        <p:txBody>
          <a:bodyPr/>
          <a:lstStyle/>
          <a:p>
            <a:pPr eaLnBrk="1" hangingPunct="1"/>
            <a:r>
              <a:rPr lang="en-GB" dirty="0" smtClean="0"/>
              <a:t>After </a:t>
            </a:r>
            <a:r>
              <a:rPr lang="en-GB" dirty="0" err="1" smtClean="0"/>
              <a:t>logit</a:t>
            </a:r>
            <a:r>
              <a:rPr lang="en-GB" dirty="0" smtClean="0"/>
              <a:t> or </a:t>
            </a:r>
            <a:r>
              <a:rPr lang="en-GB" dirty="0" err="1" smtClean="0"/>
              <a:t>Probit</a:t>
            </a:r>
            <a:r>
              <a:rPr lang="en-GB" dirty="0" smtClean="0"/>
              <a:t> estimation, use the margins command</a:t>
            </a:r>
          </a:p>
          <a:p>
            <a:pPr eaLnBrk="1" hangingPunct="1"/>
            <a:r>
              <a:rPr lang="en-GB" dirty="0" smtClean="0"/>
              <a:t>Calculates marginal effects of each of the RHS variables on the dependent variable</a:t>
            </a:r>
          </a:p>
          <a:p>
            <a:pPr lvl="1" eaLnBrk="1" hangingPunct="1"/>
            <a:r>
              <a:rPr lang="en-GB" dirty="0" smtClean="0"/>
              <a:t>Slope of the function for continuous variables</a:t>
            </a:r>
          </a:p>
          <a:p>
            <a:pPr lvl="1" eaLnBrk="1" hangingPunct="1"/>
            <a:r>
              <a:rPr lang="en-GB" dirty="0" smtClean="0"/>
              <a:t>Effect of change from 0 to 1 in a dummy variable</a:t>
            </a:r>
          </a:p>
          <a:p>
            <a:pPr lvl="1" eaLnBrk="1" hangingPunct="1"/>
            <a:r>
              <a:rPr lang="en-GB" dirty="0" smtClean="0"/>
              <a:t>Can also provide predicted probabilities, linear combinations, plots, and much more!</a:t>
            </a:r>
          </a:p>
          <a:p>
            <a:pPr lvl="1" eaLnBrk="1" hangingPunct="1">
              <a:buNone/>
            </a:pPr>
            <a:endParaRPr lang="en-GB" dirty="0" smtClean="0"/>
          </a:p>
          <a:p>
            <a:pPr lvl="1" eaLnBrk="1" hangingPunct="1">
              <a:buNone/>
            </a:pPr>
            <a:endParaRPr lang="en-GB" dirty="0" smtClean="0"/>
          </a:p>
          <a:p>
            <a:pPr lvl="1" eaLnBrk="1" hangingPunct="1">
              <a:buNone/>
            </a:pPr>
            <a:r>
              <a:rPr lang="en-GB" dirty="0" smtClean="0"/>
              <a:t>MEM: Marginal Effects at the Means</a:t>
            </a:r>
          </a:p>
          <a:p>
            <a:pPr lvl="1" eaLnBrk="1" hangingPunct="1">
              <a:buNone/>
            </a:pPr>
            <a:r>
              <a:rPr lang="en-GB" dirty="0" smtClean="0"/>
              <a:t>margins</a:t>
            </a:r>
            <a:r>
              <a:rPr lang="en-GB" dirty="0" smtClean="0"/>
              <a:t>, </a:t>
            </a:r>
            <a:r>
              <a:rPr lang="en-GB" dirty="0" err="1" smtClean="0"/>
              <a:t>dydx</a:t>
            </a:r>
            <a:r>
              <a:rPr lang="en-GB" dirty="0" smtClean="0"/>
              <a:t>(*) </a:t>
            </a:r>
            <a:r>
              <a:rPr lang="en-GB" dirty="0" err="1" smtClean="0"/>
              <a:t>atmeans</a:t>
            </a:r>
            <a:endParaRPr lang="en-GB" dirty="0" smtClean="0"/>
          </a:p>
          <a:p>
            <a:pPr lvl="1" eaLnBrk="1" hangingPunct="1">
              <a:buNone/>
            </a:pPr>
            <a:endParaRPr lang="en-GB" dirty="0" smtClean="0"/>
          </a:p>
          <a:p>
            <a:pPr lvl="1" eaLnBrk="1" hangingPunct="1">
              <a:buNone/>
            </a:pPr>
            <a:r>
              <a:rPr lang="en-GB" dirty="0" smtClean="0"/>
              <a:t>AME: Average Marginal Effects</a:t>
            </a:r>
          </a:p>
          <a:p>
            <a:pPr lvl="1" eaLnBrk="1" hangingPunct="1">
              <a:buNone/>
            </a:pPr>
            <a:r>
              <a:rPr lang="en-GB" dirty="0" smtClean="0"/>
              <a:t>Margins, </a:t>
            </a:r>
            <a:r>
              <a:rPr lang="en-GB" dirty="0" err="1" smtClean="0"/>
              <a:t>dydx</a:t>
            </a:r>
            <a:r>
              <a:rPr lang="en-GB" dirty="0" smtClean="0"/>
              <a:t>(*)</a:t>
            </a:r>
          </a:p>
          <a:p>
            <a:pPr lvl="1" eaLnBrk="1" hangingPunct="1">
              <a:buNone/>
            </a:pPr>
            <a:endParaRPr lang="en-GB" dirty="0" smtClean="0"/>
          </a:p>
          <a:p>
            <a:pPr lvl="1" eaLnBrk="1" hangingPunct="1">
              <a:buNone/>
            </a:pPr>
            <a:r>
              <a:rPr lang="en-GB" dirty="0" smtClean="0"/>
              <a:t>MER: Marginal Effects at Representative Values</a:t>
            </a:r>
          </a:p>
          <a:p>
            <a:pPr lvl="1" eaLnBrk="1" hangingPunct="1">
              <a:buNone/>
            </a:pPr>
            <a:r>
              <a:rPr lang="en-GB" dirty="0" smtClean="0"/>
              <a:t>Margins, </a:t>
            </a:r>
            <a:r>
              <a:rPr lang="en-GB" dirty="0" err="1" smtClean="0"/>
              <a:t>dydx</a:t>
            </a:r>
            <a:r>
              <a:rPr lang="en-GB" dirty="0" smtClean="0"/>
              <a:t>(*) at(age=20 30 40 50)</a:t>
            </a:r>
            <a:endParaRPr lang="en-GB"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smtClean="0"/>
              <a:t>Marginal effects</a:t>
            </a:r>
          </a:p>
        </p:txBody>
      </p:sp>
      <p:sp>
        <p:nvSpPr>
          <p:cNvPr id="28675" name="Rectangle 107"/>
          <p:cNvSpPr>
            <a:spLocks noChangeArrowheads="1"/>
          </p:cNvSpPr>
          <p:nvPr/>
        </p:nvSpPr>
        <p:spPr bwMode="auto">
          <a:xfrm>
            <a:off x="684213" y="4005263"/>
            <a:ext cx="7489825" cy="1295400"/>
          </a:xfrm>
          <a:prstGeom prst="rect">
            <a:avLst/>
          </a:prstGeom>
          <a:noFill/>
          <a:ln w="9525">
            <a:noFill/>
            <a:miter lim="800000"/>
            <a:headEnd/>
            <a:tailEnd/>
          </a:ln>
        </p:spPr>
        <p:txBody>
          <a:bodyPr/>
          <a:lstStyle/>
          <a:p>
            <a:pPr marL="342900" indent="-342900">
              <a:spcBef>
                <a:spcPct val="20000"/>
              </a:spcBef>
              <a:buClr>
                <a:schemeClr val="tx1"/>
              </a:buClr>
              <a:buSzPct val="70000"/>
              <a:buFont typeface="Wingdings" pitchFamily="2" charset="2"/>
              <a:buChar char="¢"/>
            </a:pPr>
            <a:r>
              <a:rPr lang="en-GB"/>
              <a:t>Logit and Probit mfx are very similar indeed</a:t>
            </a:r>
          </a:p>
          <a:p>
            <a:pPr marL="342900" indent="-342900">
              <a:spcBef>
                <a:spcPct val="20000"/>
              </a:spcBef>
              <a:buClr>
                <a:schemeClr val="tx1"/>
              </a:buClr>
              <a:buSzPct val="70000"/>
              <a:buFont typeface="Wingdings" pitchFamily="2" charset="2"/>
              <a:buChar char="¢"/>
            </a:pPr>
            <a:r>
              <a:rPr lang="en-GB"/>
              <a:t>OLS is actually not too bad</a:t>
            </a:r>
            <a:endParaRPr lang="en-GB" sz="2000"/>
          </a:p>
        </p:txBody>
      </p:sp>
      <p:pic>
        <p:nvPicPr>
          <p:cNvPr id="28676" name="Picture 5"/>
          <p:cNvPicPr>
            <a:picLocks noChangeAspect="1" noChangeArrowheads="1"/>
          </p:cNvPicPr>
          <p:nvPr/>
        </p:nvPicPr>
        <p:blipFill>
          <a:blip r:embed="rId3" cstate="print"/>
          <a:srcRect/>
          <a:stretch>
            <a:fillRect/>
          </a:stretch>
        </p:blipFill>
        <p:spPr bwMode="auto">
          <a:xfrm>
            <a:off x="2143125" y="1357313"/>
            <a:ext cx="4210050" cy="223202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smtClean="0"/>
              <a:t>Odds ratios</a:t>
            </a:r>
          </a:p>
        </p:txBody>
      </p:sp>
      <p:sp>
        <p:nvSpPr>
          <p:cNvPr id="29699" name="Rectangle 3"/>
          <p:cNvSpPr>
            <a:spLocks noGrp="1" noChangeArrowheads="1"/>
          </p:cNvSpPr>
          <p:nvPr>
            <p:ph type="body" idx="1"/>
          </p:nvPr>
        </p:nvSpPr>
        <p:spPr>
          <a:xfrm>
            <a:off x="500063" y="1258888"/>
            <a:ext cx="8501062" cy="2170112"/>
          </a:xfrm>
        </p:spPr>
        <p:txBody>
          <a:bodyPr/>
          <a:lstStyle/>
          <a:p>
            <a:pPr eaLnBrk="1" hangingPunct="1"/>
            <a:r>
              <a:rPr lang="en-GB" sz="1600" smtClean="0"/>
              <a:t>Only an option with logit</a:t>
            </a:r>
          </a:p>
          <a:p>
            <a:pPr eaLnBrk="1" hangingPunct="1"/>
            <a:r>
              <a:rPr lang="en-GB" sz="1600" smtClean="0"/>
              <a:t>Type “or” in, after the comma as an option</a:t>
            </a:r>
          </a:p>
          <a:p>
            <a:pPr eaLnBrk="1" hangingPunct="1"/>
            <a:r>
              <a:rPr lang="en-GB" sz="1600" smtClean="0"/>
              <a:t>Reports odds ratios: that is, how many times more (or less) likely the outcome becomes</a:t>
            </a:r>
          </a:p>
          <a:p>
            <a:pPr lvl="1" eaLnBrk="1" hangingPunct="1"/>
            <a:r>
              <a:rPr lang="en-GB" sz="1400" smtClean="0"/>
              <a:t>if the variable is 1 rather than 0, in the case of a dichotomous variable</a:t>
            </a:r>
          </a:p>
          <a:p>
            <a:pPr lvl="1" eaLnBrk="1" hangingPunct="1"/>
            <a:r>
              <a:rPr lang="en-GB" sz="1400" smtClean="0"/>
              <a:t>for each unit increase of the variable, for a continuous variable</a:t>
            </a:r>
          </a:p>
          <a:p>
            <a:pPr eaLnBrk="1" hangingPunct="1"/>
            <a:r>
              <a:rPr lang="en-GB" sz="1600" smtClean="0"/>
              <a:t>Results &gt;1 show an increased probability, results &lt;1 show decrease</a:t>
            </a:r>
          </a:p>
          <a:p>
            <a:pPr eaLnBrk="1" hangingPunct="1"/>
            <a:endParaRPr lang="en-GB" smtClean="0"/>
          </a:p>
        </p:txBody>
      </p:sp>
      <p:pic>
        <p:nvPicPr>
          <p:cNvPr id="29700" name="Picture 5"/>
          <p:cNvPicPr>
            <a:picLocks noChangeAspect="1" noChangeArrowheads="1"/>
          </p:cNvPicPr>
          <p:nvPr/>
        </p:nvPicPr>
        <p:blipFill>
          <a:blip r:embed="rId3" cstate="print"/>
          <a:srcRect r="31281"/>
          <a:stretch>
            <a:fillRect/>
          </a:stretch>
        </p:blipFill>
        <p:spPr bwMode="auto">
          <a:xfrm>
            <a:off x="214313" y="3143250"/>
            <a:ext cx="8221662" cy="354012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GB" smtClean="0"/>
              <a:t>Other post-estimation commands</a:t>
            </a:r>
          </a:p>
        </p:txBody>
      </p:sp>
      <p:sp>
        <p:nvSpPr>
          <p:cNvPr id="30723" name="Rectangle 3"/>
          <p:cNvSpPr>
            <a:spLocks noGrp="1" noChangeArrowheads="1"/>
          </p:cNvSpPr>
          <p:nvPr>
            <p:ph type="body" sz="half" idx="1"/>
          </p:nvPr>
        </p:nvSpPr>
        <p:spPr>
          <a:xfrm>
            <a:off x="1079500" y="1258888"/>
            <a:ext cx="7453313" cy="5313362"/>
          </a:xfrm>
        </p:spPr>
        <p:txBody>
          <a:bodyPr/>
          <a:lstStyle/>
          <a:p>
            <a:pPr eaLnBrk="1" hangingPunct="1"/>
            <a:r>
              <a:rPr lang="en-GB" smtClean="0"/>
              <a:t>Likelihood ratio test “lrtest”</a:t>
            </a:r>
          </a:p>
          <a:p>
            <a:pPr lvl="1" eaLnBrk="1" hangingPunct="1"/>
            <a:r>
              <a:rPr lang="en-GB" smtClean="0"/>
              <a:t>Adding an extra variable to the RHS always increases the likelihood</a:t>
            </a:r>
          </a:p>
          <a:p>
            <a:pPr lvl="1" eaLnBrk="1" hangingPunct="1"/>
            <a:r>
              <a:rPr lang="en-GB" smtClean="0"/>
              <a:t>But, does it add “enough” to the likelihood?</a:t>
            </a:r>
          </a:p>
          <a:p>
            <a:pPr lvl="1" eaLnBrk="1" hangingPunct="1"/>
            <a:r>
              <a:rPr lang="en-GB" smtClean="0"/>
              <a:t>LR test calculates L</a:t>
            </a:r>
            <a:r>
              <a:rPr lang="en-GB" baseline="-14000" smtClean="0"/>
              <a:t>0</a:t>
            </a:r>
            <a:r>
              <a:rPr lang="en-GB" smtClean="0"/>
              <a:t>/L</a:t>
            </a:r>
            <a:r>
              <a:rPr lang="en-GB" baseline="-14000" smtClean="0"/>
              <a:t>1</a:t>
            </a:r>
            <a:r>
              <a:rPr lang="en-GB" smtClean="0"/>
              <a:t> (L</a:t>
            </a:r>
            <a:r>
              <a:rPr lang="en-GB" baseline="-14000" smtClean="0"/>
              <a:t>restricted</a:t>
            </a:r>
            <a:r>
              <a:rPr lang="en-GB" smtClean="0"/>
              <a:t>/L</a:t>
            </a:r>
            <a:r>
              <a:rPr lang="en-GB" baseline="-14000" smtClean="0"/>
              <a:t>unrestricted</a:t>
            </a:r>
            <a:r>
              <a:rPr lang="en-GB" smtClean="0"/>
              <a:t>) and calculates chi-squared stat with d.f. equal to the number of variables you are dropping.</a:t>
            </a:r>
          </a:p>
          <a:p>
            <a:pPr lvl="1" eaLnBrk="1" hangingPunct="1"/>
            <a:r>
              <a:rPr lang="en-GB" smtClean="0"/>
              <a:t>Null hypothesis: restricted specification.</a:t>
            </a:r>
          </a:p>
          <a:p>
            <a:pPr lvl="1" eaLnBrk="1" hangingPunct="1"/>
            <a:r>
              <a:rPr lang="en-GB" smtClean="0"/>
              <a:t>Only works on nested models, ie, where the RHS variables in one model are a subset of the RHS variables in the other.</a:t>
            </a:r>
          </a:p>
          <a:p>
            <a:pPr eaLnBrk="1" hangingPunct="1"/>
            <a:r>
              <a:rPr lang="en-GB" smtClean="0"/>
              <a:t>How to do it</a:t>
            </a:r>
          </a:p>
          <a:p>
            <a:pPr lvl="1" eaLnBrk="1" hangingPunct="1"/>
            <a:r>
              <a:rPr lang="en-GB" smtClean="0"/>
              <a:t>Run the full model</a:t>
            </a:r>
          </a:p>
          <a:p>
            <a:pPr lvl="1" eaLnBrk="1" hangingPunct="1"/>
            <a:r>
              <a:rPr lang="en-GB" smtClean="0"/>
              <a:t>Type “estimates store NAME”</a:t>
            </a:r>
          </a:p>
          <a:p>
            <a:pPr lvl="1" eaLnBrk="1" hangingPunct="1"/>
            <a:r>
              <a:rPr lang="en-GB" smtClean="0"/>
              <a:t>Run a smaller model</a:t>
            </a:r>
          </a:p>
          <a:p>
            <a:pPr lvl="1" eaLnBrk="1" hangingPunct="1"/>
            <a:r>
              <a:rPr lang="en-GB" smtClean="0"/>
              <a:t>Type “estimates store ANOTHERNAME”</a:t>
            </a:r>
          </a:p>
          <a:p>
            <a:pPr lvl="1" eaLnBrk="1" hangingPunct="1"/>
            <a:r>
              <a:rPr lang="en-GB" smtClean="0"/>
              <a:t>….. And so on for as many models as you like</a:t>
            </a:r>
          </a:p>
          <a:p>
            <a:pPr lvl="1" eaLnBrk="1" hangingPunct="1"/>
            <a:r>
              <a:rPr lang="en-GB" smtClean="0"/>
              <a:t>Type “lrtest NAME ANOTHERNAME”</a:t>
            </a:r>
          </a:p>
          <a:p>
            <a:pPr eaLnBrk="1" hangingPunct="1"/>
            <a:r>
              <a:rPr lang="en-GB" smtClean="0"/>
              <a:t>Be careful…..</a:t>
            </a:r>
          </a:p>
          <a:p>
            <a:pPr lvl="1" eaLnBrk="1" hangingPunct="1"/>
            <a:r>
              <a:rPr lang="en-GB" smtClean="0"/>
              <a:t>Sample sizes must be the same for both models</a:t>
            </a:r>
          </a:p>
          <a:p>
            <a:pPr lvl="1" eaLnBrk="1" hangingPunct="1"/>
            <a:r>
              <a:rPr lang="en-GB" smtClean="0"/>
              <a:t>Won’t happen if the dropped variable is missing for some observations</a:t>
            </a:r>
          </a:p>
          <a:p>
            <a:pPr lvl="1" eaLnBrk="1" hangingPunct="1"/>
            <a:r>
              <a:rPr lang="en-GB" smtClean="0"/>
              <a:t>Solve problem by running the biggest model first and using e(sample)</a:t>
            </a:r>
          </a:p>
          <a:p>
            <a:pPr eaLnBrk="1" hangingPunct="1"/>
            <a:endParaRPr lang="en-GB" sz="15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10"/>
          <p:cNvPicPr>
            <a:picLocks noChangeAspect="1" noChangeArrowheads="1"/>
          </p:cNvPicPr>
          <p:nvPr/>
        </p:nvPicPr>
        <p:blipFill>
          <a:blip r:embed="rId2" cstate="print"/>
          <a:srcRect t="31927" r="34125"/>
          <a:stretch>
            <a:fillRect/>
          </a:stretch>
        </p:blipFill>
        <p:spPr bwMode="auto">
          <a:xfrm>
            <a:off x="285750" y="2214563"/>
            <a:ext cx="8339138" cy="4451350"/>
          </a:xfrm>
          <a:prstGeom prst="rect">
            <a:avLst/>
          </a:prstGeom>
          <a:noFill/>
          <a:ln w="9525">
            <a:noFill/>
            <a:miter lim="800000"/>
            <a:headEnd/>
            <a:tailEnd/>
          </a:ln>
        </p:spPr>
      </p:pic>
      <p:sp>
        <p:nvSpPr>
          <p:cNvPr id="31747" name="Rectangle 10"/>
          <p:cNvSpPr>
            <a:spLocks noGrp="1" noChangeArrowheads="1"/>
          </p:cNvSpPr>
          <p:nvPr>
            <p:ph type="title"/>
          </p:nvPr>
        </p:nvSpPr>
        <p:spPr/>
        <p:txBody>
          <a:bodyPr/>
          <a:lstStyle/>
          <a:p>
            <a:pPr eaLnBrk="1" hangingPunct="1"/>
            <a:r>
              <a:rPr lang="en-GB" smtClean="0"/>
              <a:t>LR test - example</a:t>
            </a:r>
          </a:p>
        </p:txBody>
      </p:sp>
      <p:sp>
        <p:nvSpPr>
          <p:cNvPr id="31748" name="Rectangle 13"/>
          <p:cNvSpPr>
            <a:spLocks noChangeArrowheads="1"/>
          </p:cNvSpPr>
          <p:nvPr/>
        </p:nvSpPr>
        <p:spPr bwMode="auto">
          <a:xfrm>
            <a:off x="214313" y="1143000"/>
            <a:ext cx="6429375" cy="730250"/>
          </a:xfrm>
          <a:prstGeom prst="rect">
            <a:avLst/>
          </a:prstGeom>
          <a:noFill/>
          <a:ln w="9525">
            <a:noFill/>
            <a:miter lim="800000"/>
            <a:headEnd/>
            <a:tailEnd/>
          </a:ln>
        </p:spPr>
        <p:txBody>
          <a:bodyPr/>
          <a:lstStyle/>
          <a:p>
            <a:pPr marL="342900" indent="-342900">
              <a:spcBef>
                <a:spcPct val="20000"/>
              </a:spcBef>
              <a:buClr>
                <a:schemeClr val="tx1"/>
              </a:buClr>
              <a:buSzPct val="70000"/>
              <a:buFont typeface="Wingdings" pitchFamily="2" charset="2"/>
              <a:buChar char="¢"/>
            </a:pPr>
            <a:r>
              <a:rPr lang="en-GB" sz="1200"/>
              <a:t>Similar but not identical regression to previous examples</a:t>
            </a:r>
          </a:p>
          <a:p>
            <a:pPr marL="342900" indent="-342900">
              <a:spcBef>
                <a:spcPct val="20000"/>
              </a:spcBef>
              <a:buClr>
                <a:schemeClr val="tx1"/>
              </a:buClr>
              <a:buSzPct val="70000"/>
              <a:buFont typeface="Wingdings" pitchFamily="2" charset="2"/>
              <a:buChar char="¢"/>
            </a:pPr>
            <a:r>
              <a:rPr lang="en-GB" sz="1200"/>
              <a:t>Add regional variables, decide which ones to keep</a:t>
            </a:r>
          </a:p>
          <a:p>
            <a:pPr marL="342900" indent="-342900">
              <a:spcBef>
                <a:spcPct val="20000"/>
              </a:spcBef>
              <a:buClr>
                <a:schemeClr val="tx1"/>
              </a:buClr>
              <a:buSzPct val="70000"/>
              <a:buFont typeface="Wingdings" pitchFamily="2" charset="2"/>
              <a:buChar char="¢"/>
            </a:pPr>
            <a:r>
              <a:rPr lang="en-GB" sz="1200"/>
              <a:t>Looks as though Scotland might stay, also possibly SW, NW, N</a:t>
            </a:r>
          </a:p>
        </p:txBody>
      </p:sp>
      <p:sp>
        <p:nvSpPr>
          <p:cNvPr id="10" name="Oval 9"/>
          <p:cNvSpPr/>
          <p:nvPr/>
        </p:nvSpPr>
        <p:spPr>
          <a:xfrm>
            <a:off x="2857500" y="4357688"/>
            <a:ext cx="1928813" cy="149225"/>
          </a:xfrm>
          <a:prstGeom prst="ellipse">
            <a:avLst/>
          </a:prstGeom>
          <a:no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GB"/>
          </a:p>
        </p:txBody>
      </p:sp>
      <p:sp>
        <p:nvSpPr>
          <p:cNvPr id="11" name="Oval 10"/>
          <p:cNvSpPr/>
          <p:nvPr/>
        </p:nvSpPr>
        <p:spPr>
          <a:xfrm>
            <a:off x="2922588" y="3833813"/>
            <a:ext cx="1928812" cy="427037"/>
          </a:xfrm>
          <a:prstGeom prst="ellipse">
            <a:avLst/>
          </a:prstGeom>
          <a:no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GB"/>
          </a:p>
        </p:txBody>
      </p:sp>
      <p:pic>
        <p:nvPicPr>
          <p:cNvPr id="31751" name="Picture 11"/>
          <p:cNvPicPr>
            <a:picLocks noChangeAspect="1" noChangeArrowheads="1"/>
          </p:cNvPicPr>
          <p:nvPr/>
        </p:nvPicPr>
        <p:blipFill>
          <a:blip r:embed="rId3" cstate="print"/>
          <a:srcRect r="34125"/>
          <a:stretch>
            <a:fillRect/>
          </a:stretch>
        </p:blipFill>
        <p:spPr bwMode="auto">
          <a:xfrm>
            <a:off x="285750" y="2000250"/>
            <a:ext cx="8339138" cy="141288"/>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smtClean="0"/>
              <a:t>LR test - example</a:t>
            </a:r>
          </a:p>
        </p:txBody>
      </p:sp>
      <p:sp>
        <p:nvSpPr>
          <p:cNvPr id="32771" name="Rectangle 7"/>
          <p:cNvSpPr>
            <a:spLocks noChangeArrowheads="1"/>
          </p:cNvSpPr>
          <p:nvPr/>
        </p:nvSpPr>
        <p:spPr bwMode="auto">
          <a:xfrm>
            <a:off x="642938" y="5143500"/>
            <a:ext cx="7991475" cy="1366838"/>
          </a:xfrm>
          <a:prstGeom prst="rect">
            <a:avLst/>
          </a:prstGeom>
          <a:noFill/>
          <a:ln w="9525">
            <a:noFill/>
            <a:miter lim="800000"/>
            <a:headEnd/>
            <a:tailEnd/>
          </a:ln>
        </p:spPr>
        <p:txBody>
          <a:bodyPr/>
          <a:lstStyle/>
          <a:p>
            <a:pPr marL="342900" indent="-342900">
              <a:spcBef>
                <a:spcPct val="20000"/>
              </a:spcBef>
              <a:buClr>
                <a:schemeClr val="tx1"/>
              </a:buClr>
              <a:buSzPct val="70000"/>
              <a:buFont typeface="Wingdings" pitchFamily="2" charset="2"/>
              <a:buChar char="¢"/>
            </a:pPr>
            <a:r>
              <a:rPr lang="en-GB" sz="1300"/>
              <a:t>Reject dropping all regional variables against keeping full set</a:t>
            </a:r>
          </a:p>
          <a:p>
            <a:pPr marL="342900" indent="-342900">
              <a:spcBef>
                <a:spcPct val="20000"/>
              </a:spcBef>
              <a:buClr>
                <a:schemeClr val="tx1"/>
              </a:buClr>
              <a:buSzPct val="70000"/>
              <a:buFont typeface="Wingdings" pitchFamily="2" charset="2"/>
              <a:buChar char="¢"/>
            </a:pPr>
            <a:r>
              <a:rPr lang="en-GB" sz="1300"/>
              <a:t>Don’t reject dropping all but 4, over keeping full set</a:t>
            </a:r>
          </a:p>
          <a:p>
            <a:pPr marL="342900" indent="-342900">
              <a:spcBef>
                <a:spcPct val="20000"/>
              </a:spcBef>
              <a:buClr>
                <a:schemeClr val="tx1"/>
              </a:buClr>
              <a:buSzPct val="70000"/>
              <a:buFont typeface="Wingdings" pitchFamily="2" charset="2"/>
              <a:buChar char="¢"/>
            </a:pPr>
            <a:r>
              <a:rPr lang="en-GB" sz="1300"/>
              <a:t>Don’t reject dropping all but Scotland, over keeping full set</a:t>
            </a:r>
          </a:p>
          <a:p>
            <a:pPr marL="342900" indent="-342900">
              <a:spcBef>
                <a:spcPct val="20000"/>
              </a:spcBef>
              <a:buClr>
                <a:schemeClr val="tx1"/>
              </a:buClr>
              <a:buSzPct val="70000"/>
              <a:buFont typeface="Wingdings" pitchFamily="2" charset="2"/>
              <a:buChar char="¢"/>
            </a:pPr>
            <a:r>
              <a:rPr lang="en-GB" sz="1300"/>
              <a:t>Don’t reject dropping all but Scotland, over dropping all but 4</a:t>
            </a:r>
          </a:p>
          <a:p>
            <a:pPr marL="342900" indent="-342900">
              <a:spcBef>
                <a:spcPct val="20000"/>
              </a:spcBef>
              <a:buClr>
                <a:schemeClr val="tx1"/>
              </a:buClr>
              <a:buSzPct val="70000"/>
              <a:buFont typeface="Wingdings" pitchFamily="2" charset="2"/>
              <a:buChar char="¢"/>
            </a:pPr>
            <a:r>
              <a:rPr lang="en-GB" sz="1300"/>
              <a:t>[and just to check: DO reject dropping all regional variables against dropping all but Scotland]</a:t>
            </a:r>
          </a:p>
        </p:txBody>
      </p:sp>
      <p:pic>
        <p:nvPicPr>
          <p:cNvPr id="32772" name="Picture 6"/>
          <p:cNvPicPr>
            <a:picLocks noChangeAspect="1" noChangeArrowheads="1"/>
          </p:cNvPicPr>
          <p:nvPr/>
        </p:nvPicPr>
        <p:blipFill>
          <a:blip r:embed="rId2" cstate="print"/>
          <a:srcRect r="51186"/>
          <a:stretch>
            <a:fillRect/>
          </a:stretch>
        </p:blipFill>
        <p:spPr bwMode="auto">
          <a:xfrm>
            <a:off x="428625" y="1285875"/>
            <a:ext cx="6797675" cy="3679825"/>
          </a:xfrm>
          <a:prstGeom prst="rect">
            <a:avLst/>
          </a:prstGeom>
          <a:noFill/>
          <a:ln w="9525">
            <a:noFill/>
            <a:miter lim="800000"/>
            <a:headEnd/>
            <a:tailEnd/>
          </a:ln>
        </p:spPr>
      </p:pic>
      <p:sp>
        <p:nvSpPr>
          <p:cNvPr id="32773" name="AutoShape 7"/>
          <p:cNvSpPr>
            <a:spLocks noChangeArrowheads="1"/>
          </p:cNvSpPr>
          <p:nvPr/>
        </p:nvSpPr>
        <p:spPr bwMode="auto">
          <a:xfrm rot="-7866560">
            <a:off x="7165182" y="1435894"/>
            <a:ext cx="273050" cy="560387"/>
          </a:xfrm>
          <a:prstGeom prst="upArrow">
            <a:avLst>
              <a:gd name="adj1" fmla="val 50000"/>
              <a:gd name="adj2" fmla="val 66568"/>
            </a:avLst>
          </a:prstGeom>
          <a:solidFill>
            <a:schemeClr val="accent1"/>
          </a:solidFill>
          <a:ln w="9525">
            <a:solidFill>
              <a:schemeClr val="tx1"/>
            </a:solidFill>
            <a:miter lim="800000"/>
            <a:headEnd/>
            <a:tailEnd/>
          </a:ln>
        </p:spPr>
        <p:txBody>
          <a:bodyPr rot="10800000" vert="eaVert" wrap="none" anchor="ctr"/>
          <a:lstStyle/>
          <a:p>
            <a:pPr algn="ctr"/>
            <a:endParaRPr lang="en-US"/>
          </a:p>
        </p:txBody>
      </p:sp>
      <p:sp>
        <p:nvSpPr>
          <p:cNvPr id="32774" name="AutoShape 7"/>
          <p:cNvSpPr>
            <a:spLocks noChangeArrowheads="1"/>
          </p:cNvSpPr>
          <p:nvPr/>
        </p:nvSpPr>
        <p:spPr bwMode="auto">
          <a:xfrm rot="-7866560">
            <a:off x="7165182" y="2221706"/>
            <a:ext cx="273050" cy="560387"/>
          </a:xfrm>
          <a:prstGeom prst="upArrow">
            <a:avLst>
              <a:gd name="adj1" fmla="val 50000"/>
              <a:gd name="adj2" fmla="val 66568"/>
            </a:avLst>
          </a:prstGeom>
          <a:solidFill>
            <a:schemeClr val="accent1"/>
          </a:solidFill>
          <a:ln w="9525">
            <a:solidFill>
              <a:schemeClr val="tx1"/>
            </a:solidFill>
            <a:miter lim="800000"/>
            <a:headEnd/>
            <a:tailEnd/>
          </a:ln>
        </p:spPr>
        <p:txBody>
          <a:bodyPr rot="10800000" vert="eaVert" wrap="none" anchor="ctr"/>
          <a:lstStyle/>
          <a:p>
            <a:pPr algn="ctr"/>
            <a:endParaRPr lang="en-US"/>
          </a:p>
        </p:txBody>
      </p:sp>
      <p:sp>
        <p:nvSpPr>
          <p:cNvPr id="32775" name="Text Box 8"/>
          <p:cNvSpPr txBox="1">
            <a:spLocks noChangeArrowheads="1"/>
          </p:cNvSpPr>
          <p:nvPr/>
        </p:nvSpPr>
        <p:spPr bwMode="auto">
          <a:xfrm>
            <a:off x="7429500" y="1571625"/>
            <a:ext cx="1373188" cy="52387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REJECT  nested specification</a:t>
            </a:r>
          </a:p>
        </p:txBody>
      </p:sp>
      <p:sp>
        <p:nvSpPr>
          <p:cNvPr id="32776" name="Text Box 8"/>
          <p:cNvSpPr txBox="1">
            <a:spLocks noChangeArrowheads="1"/>
          </p:cNvSpPr>
          <p:nvPr/>
        </p:nvSpPr>
        <p:spPr bwMode="auto">
          <a:xfrm>
            <a:off x="7429500" y="2643188"/>
            <a:ext cx="1571625" cy="52387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DON’T REJECT nested spec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GB" smtClean="0"/>
              <a:t>Ordinary Least Squares (OLS)</a:t>
            </a:r>
          </a:p>
        </p:txBody>
      </p:sp>
      <p:sp>
        <p:nvSpPr>
          <p:cNvPr id="1028" name="Rectangle 3"/>
          <p:cNvSpPr>
            <a:spLocks noGrp="1" noChangeArrowheads="1"/>
          </p:cNvSpPr>
          <p:nvPr>
            <p:ph type="body" sz="half" idx="1"/>
          </p:nvPr>
        </p:nvSpPr>
        <p:spPr>
          <a:xfrm>
            <a:off x="1079500" y="1258888"/>
            <a:ext cx="3795713" cy="5399087"/>
          </a:xfrm>
        </p:spPr>
        <p:txBody>
          <a:bodyPr/>
          <a:lstStyle/>
          <a:p>
            <a:pPr eaLnBrk="1" hangingPunct="1">
              <a:buFont typeface="Wingdings" pitchFamily="2" charset="2"/>
              <a:buNone/>
            </a:pPr>
            <a:endParaRPr lang="en-GB" sz="1600" smtClean="0"/>
          </a:p>
          <a:p>
            <a:pPr eaLnBrk="1" hangingPunct="1"/>
            <a:endParaRPr lang="en-GB" sz="1600" smtClean="0"/>
          </a:p>
          <a:p>
            <a:pPr lvl="1" eaLnBrk="1" hangingPunct="1"/>
            <a:endParaRPr lang="en-GB" sz="1300" smtClean="0"/>
          </a:p>
        </p:txBody>
      </p:sp>
      <p:graphicFrame>
        <p:nvGraphicFramePr>
          <p:cNvPr id="1026" name="Object 4"/>
          <p:cNvGraphicFramePr>
            <a:graphicFrameLocks noChangeAspect="1"/>
          </p:cNvGraphicFramePr>
          <p:nvPr>
            <p:ph sz="quarter" idx="2"/>
          </p:nvPr>
        </p:nvGraphicFramePr>
        <p:xfrm>
          <a:off x="2700338" y="1438275"/>
          <a:ext cx="4138612" cy="357188"/>
        </p:xfrm>
        <a:graphic>
          <a:graphicData uri="http://schemas.openxmlformats.org/presentationml/2006/ole">
            <p:oleObj spid="_x0000_s1026" name="Equation" r:id="rId4" imgW="2933640" imgH="228600" progId="Equation.3">
              <p:embed/>
            </p:oleObj>
          </a:graphicData>
        </a:graphic>
      </p:graphicFrame>
      <p:sp>
        <p:nvSpPr>
          <p:cNvPr id="1029" name="AutoShape 8"/>
          <p:cNvSpPr>
            <a:spLocks noChangeArrowheads="1"/>
          </p:cNvSpPr>
          <p:nvPr/>
        </p:nvSpPr>
        <p:spPr bwMode="auto">
          <a:xfrm rot="5400000">
            <a:off x="2088357" y="1304131"/>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1030" name="AutoShape 9"/>
          <p:cNvSpPr>
            <a:spLocks noChangeArrowheads="1"/>
          </p:cNvSpPr>
          <p:nvPr/>
        </p:nvSpPr>
        <p:spPr bwMode="auto">
          <a:xfrm>
            <a:off x="3419475" y="1916113"/>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1031" name="AutoShape 10"/>
          <p:cNvSpPr>
            <a:spLocks noChangeArrowheads="1"/>
          </p:cNvSpPr>
          <p:nvPr/>
        </p:nvSpPr>
        <p:spPr bwMode="auto">
          <a:xfrm rot="-5400000">
            <a:off x="7057232" y="1304131"/>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1032" name="AutoShape 11"/>
          <p:cNvSpPr>
            <a:spLocks noChangeArrowheads="1"/>
          </p:cNvSpPr>
          <p:nvPr/>
        </p:nvSpPr>
        <p:spPr bwMode="auto">
          <a:xfrm rot="-2272499">
            <a:off x="3851275" y="1844675"/>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1033" name="Text Box 13"/>
          <p:cNvSpPr txBox="1">
            <a:spLocks noChangeArrowheads="1"/>
          </p:cNvSpPr>
          <p:nvPr/>
        </p:nvSpPr>
        <p:spPr bwMode="auto">
          <a:xfrm>
            <a:off x="395288" y="1196975"/>
            <a:ext cx="1584325" cy="94297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Value of dependent variable for individual </a:t>
            </a:r>
            <a:r>
              <a:rPr lang="en-GB" sz="1400" i="1">
                <a:latin typeface="Times New Roman" pitchFamily="18" charset="0"/>
              </a:rPr>
              <a:t>i </a:t>
            </a:r>
            <a:br>
              <a:rPr lang="en-GB" sz="1400" i="1">
                <a:latin typeface="Times New Roman" pitchFamily="18" charset="0"/>
              </a:rPr>
            </a:br>
            <a:r>
              <a:rPr lang="en-GB" sz="1400">
                <a:latin typeface="Times New Roman" pitchFamily="18" charset="0"/>
              </a:rPr>
              <a:t>(LHS variable)</a:t>
            </a:r>
          </a:p>
        </p:txBody>
      </p:sp>
      <p:sp>
        <p:nvSpPr>
          <p:cNvPr id="1034" name="Text Box 14"/>
          <p:cNvSpPr txBox="1">
            <a:spLocks noChangeArrowheads="1"/>
          </p:cNvSpPr>
          <p:nvPr/>
        </p:nvSpPr>
        <p:spPr bwMode="auto">
          <a:xfrm>
            <a:off x="2843213" y="2565400"/>
            <a:ext cx="1295400" cy="94297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Value of explanatory variable 1 for person </a:t>
            </a:r>
            <a:r>
              <a:rPr lang="en-GB" sz="1400" i="1">
                <a:latin typeface="Times New Roman" pitchFamily="18" charset="0"/>
              </a:rPr>
              <a:t>i</a:t>
            </a:r>
            <a:endParaRPr lang="en-GB" sz="1400">
              <a:latin typeface="Times New Roman" pitchFamily="18" charset="0"/>
            </a:endParaRPr>
          </a:p>
        </p:txBody>
      </p:sp>
      <p:sp>
        <p:nvSpPr>
          <p:cNvPr id="1035" name="Text Box 15"/>
          <p:cNvSpPr txBox="1">
            <a:spLocks noChangeArrowheads="1"/>
          </p:cNvSpPr>
          <p:nvPr/>
        </p:nvSpPr>
        <p:spPr bwMode="auto">
          <a:xfrm>
            <a:off x="3924300" y="2349500"/>
            <a:ext cx="1439863" cy="51752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Coefficient on    variable 1</a:t>
            </a:r>
          </a:p>
        </p:txBody>
      </p:sp>
      <p:sp>
        <p:nvSpPr>
          <p:cNvPr id="1036" name="Text Box 16"/>
          <p:cNvSpPr txBox="1">
            <a:spLocks noChangeArrowheads="1"/>
          </p:cNvSpPr>
          <p:nvPr/>
        </p:nvSpPr>
        <p:spPr bwMode="auto">
          <a:xfrm>
            <a:off x="7451725" y="1412875"/>
            <a:ext cx="1512888" cy="73025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Residual (disturbance, error term)</a:t>
            </a:r>
          </a:p>
        </p:txBody>
      </p:sp>
      <p:sp>
        <p:nvSpPr>
          <p:cNvPr id="1037" name="AutoShape 23"/>
          <p:cNvSpPr>
            <a:spLocks noChangeArrowheads="1"/>
          </p:cNvSpPr>
          <p:nvPr/>
        </p:nvSpPr>
        <p:spPr bwMode="auto">
          <a:xfrm rot="-2694276">
            <a:off x="6443663" y="1700213"/>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1038" name="Text Box 24"/>
          <p:cNvSpPr txBox="1">
            <a:spLocks noChangeArrowheads="1"/>
          </p:cNvSpPr>
          <p:nvPr/>
        </p:nvSpPr>
        <p:spPr bwMode="auto">
          <a:xfrm>
            <a:off x="6659563" y="2276475"/>
            <a:ext cx="2016125" cy="73025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Total no. of explanatory variables (RHS variables or regressors) is K</a:t>
            </a:r>
          </a:p>
        </p:txBody>
      </p:sp>
      <p:sp>
        <p:nvSpPr>
          <p:cNvPr id="1039" name="Rectangle 27"/>
          <p:cNvSpPr>
            <a:spLocks noChangeArrowheads="1"/>
          </p:cNvSpPr>
          <p:nvPr/>
        </p:nvSpPr>
        <p:spPr bwMode="auto">
          <a:xfrm>
            <a:off x="539750" y="3957638"/>
            <a:ext cx="3598863" cy="2159000"/>
          </a:xfrm>
          <a:prstGeom prst="rect">
            <a:avLst/>
          </a:prstGeom>
          <a:noFill/>
          <a:ln w="9525">
            <a:noFill/>
            <a:miter lim="800000"/>
            <a:headEnd/>
            <a:tailEnd/>
          </a:ln>
        </p:spPr>
        <p:txBody>
          <a:bodyPr/>
          <a:lstStyle/>
          <a:p>
            <a:pPr marL="342900" indent="-342900">
              <a:lnSpc>
                <a:spcPct val="90000"/>
              </a:lnSpc>
              <a:spcBef>
                <a:spcPct val="20000"/>
              </a:spcBef>
              <a:buClr>
                <a:schemeClr val="tx1"/>
              </a:buClr>
              <a:buSzPct val="70000"/>
              <a:buFont typeface="Wingdings" pitchFamily="2" charset="2"/>
              <a:buNone/>
            </a:pPr>
            <a:r>
              <a:rPr lang="en-GB" sz="1500" u="sng"/>
              <a:t>Examples</a:t>
            </a:r>
          </a:p>
          <a:p>
            <a:pPr marL="342900" indent="-342900">
              <a:lnSpc>
                <a:spcPct val="90000"/>
              </a:lnSpc>
              <a:spcBef>
                <a:spcPct val="20000"/>
              </a:spcBef>
              <a:buClr>
                <a:schemeClr val="tx1"/>
              </a:buClr>
              <a:buSzPct val="70000"/>
              <a:buFont typeface="Wingdings" pitchFamily="2" charset="2"/>
              <a:buNone/>
            </a:pPr>
            <a:endParaRPr lang="en-GB" sz="1500" u="sng"/>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y</a:t>
            </a:r>
            <a:r>
              <a:rPr lang="en-GB" sz="1000" i="1" baseline="-25000">
                <a:latin typeface="Times New Roman" pitchFamily="18" charset="0"/>
              </a:rPr>
              <a:t>i</a:t>
            </a:r>
            <a:r>
              <a:rPr lang="en-GB" sz="1500" i="1">
                <a:latin typeface="Times New Roman" pitchFamily="18" charset="0"/>
              </a:rPr>
              <a:t> </a:t>
            </a:r>
            <a:r>
              <a:rPr lang="en-GB" sz="1500"/>
              <a:t>= mental health</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1</a:t>
            </a:r>
            <a:r>
              <a:rPr lang="en-GB" sz="1500"/>
              <a:t> = sex</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2</a:t>
            </a:r>
            <a:r>
              <a:rPr lang="en-GB" sz="1500"/>
              <a:t> = age</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3</a:t>
            </a:r>
            <a:r>
              <a:rPr lang="en-GB" sz="1500"/>
              <a:t> = marital status</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4</a:t>
            </a:r>
            <a:r>
              <a:rPr lang="en-GB" sz="1500"/>
              <a:t> = employment status</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5</a:t>
            </a:r>
            <a:r>
              <a:rPr lang="en-GB" sz="1500"/>
              <a:t> = physical health</a:t>
            </a:r>
          </a:p>
        </p:txBody>
      </p:sp>
      <p:sp>
        <p:nvSpPr>
          <p:cNvPr id="1040" name="Rectangle 28"/>
          <p:cNvSpPr>
            <a:spLocks noChangeArrowheads="1"/>
          </p:cNvSpPr>
          <p:nvPr/>
        </p:nvSpPr>
        <p:spPr bwMode="auto">
          <a:xfrm>
            <a:off x="4678363" y="3957638"/>
            <a:ext cx="3598862" cy="2519362"/>
          </a:xfrm>
          <a:prstGeom prst="rect">
            <a:avLst/>
          </a:prstGeom>
          <a:noFill/>
          <a:ln w="9525">
            <a:noFill/>
            <a:miter lim="800000"/>
            <a:headEnd/>
            <a:tailEnd/>
          </a:ln>
        </p:spPr>
        <p:txBody>
          <a:bodyPr/>
          <a:lstStyle/>
          <a:p>
            <a:pPr marL="342900" indent="-342900">
              <a:lnSpc>
                <a:spcPct val="90000"/>
              </a:lnSpc>
              <a:spcBef>
                <a:spcPct val="20000"/>
              </a:spcBef>
              <a:buClr>
                <a:schemeClr val="tx1"/>
              </a:buClr>
              <a:buSzPct val="70000"/>
              <a:buFont typeface="Wingdings" pitchFamily="2" charset="2"/>
              <a:buNone/>
            </a:pPr>
            <a:endParaRPr lang="en-GB" sz="1500"/>
          </a:p>
          <a:p>
            <a:pPr marL="342900" indent="-342900">
              <a:lnSpc>
                <a:spcPct val="90000"/>
              </a:lnSpc>
              <a:spcBef>
                <a:spcPct val="20000"/>
              </a:spcBef>
              <a:buClr>
                <a:schemeClr val="tx1"/>
              </a:buClr>
              <a:buSzPct val="70000"/>
              <a:buFont typeface="Wingdings" pitchFamily="2" charset="2"/>
              <a:buNone/>
            </a:pPr>
            <a:endParaRPr lang="en-GB" sz="1500"/>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y</a:t>
            </a:r>
            <a:r>
              <a:rPr lang="en-GB" sz="1000" i="1" baseline="-25000">
                <a:latin typeface="Times New Roman" pitchFamily="18" charset="0"/>
              </a:rPr>
              <a:t>i</a:t>
            </a:r>
            <a:r>
              <a:rPr lang="en-GB" sz="1500"/>
              <a:t> = hourly pay</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1</a:t>
            </a:r>
            <a:r>
              <a:rPr lang="en-GB" sz="1500"/>
              <a:t> = sex</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2</a:t>
            </a:r>
            <a:r>
              <a:rPr lang="en-GB" sz="1500"/>
              <a:t> = age</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3</a:t>
            </a:r>
            <a:r>
              <a:rPr lang="en-GB" sz="1500"/>
              <a:t> = education</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4</a:t>
            </a:r>
            <a:r>
              <a:rPr lang="en-GB" sz="1500"/>
              <a:t> = job tenure</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5</a:t>
            </a:r>
            <a:r>
              <a:rPr lang="en-GB" sz="1500"/>
              <a:t> = industry</a:t>
            </a:r>
          </a:p>
          <a:p>
            <a:pPr marL="342900" indent="-342900">
              <a:lnSpc>
                <a:spcPct val="90000"/>
              </a:lnSpc>
              <a:spcBef>
                <a:spcPct val="20000"/>
              </a:spcBef>
              <a:buClr>
                <a:schemeClr val="tx1"/>
              </a:buClr>
              <a:buSzPct val="70000"/>
              <a:buFont typeface="Wingdings" pitchFamily="2" charset="2"/>
              <a:buNone/>
            </a:pPr>
            <a:r>
              <a:rPr lang="en-GB" sz="1500" i="1">
                <a:latin typeface="Times New Roman" pitchFamily="18" charset="0"/>
              </a:rPr>
              <a:t>x</a:t>
            </a:r>
            <a:r>
              <a:rPr lang="en-GB" sz="1000" i="1" baseline="-25000">
                <a:latin typeface="Times New Roman" pitchFamily="18" charset="0"/>
              </a:rPr>
              <a:t>6</a:t>
            </a:r>
            <a:r>
              <a:rPr lang="en-GB" sz="1500"/>
              <a:t> = region</a:t>
            </a:r>
          </a:p>
        </p:txBody>
      </p:sp>
      <p:sp>
        <p:nvSpPr>
          <p:cNvPr id="1041" name="AutoShape 32"/>
          <p:cNvSpPr>
            <a:spLocks noChangeArrowheads="1"/>
          </p:cNvSpPr>
          <p:nvPr/>
        </p:nvSpPr>
        <p:spPr bwMode="auto">
          <a:xfrm rot="2793612">
            <a:off x="2736057" y="1735931"/>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1042" name="Text Box 34"/>
          <p:cNvSpPr txBox="1">
            <a:spLocks noChangeArrowheads="1"/>
          </p:cNvSpPr>
          <p:nvPr/>
        </p:nvSpPr>
        <p:spPr bwMode="auto">
          <a:xfrm>
            <a:off x="1763713" y="2133600"/>
            <a:ext cx="1081087" cy="51752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Intercept (constant)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GB" smtClean="0"/>
              <a:t>Again, specification is illustrative only</a:t>
            </a:r>
          </a:p>
        </p:txBody>
      </p:sp>
      <p:sp>
        <p:nvSpPr>
          <p:cNvPr id="33795" name="Rectangle 3"/>
          <p:cNvSpPr>
            <a:spLocks noGrp="1" noChangeArrowheads="1"/>
          </p:cNvSpPr>
          <p:nvPr>
            <p:ph type="body" idx="1"/>
          </p:nvPr>
        </p:nvSpPr>
        <p:spPr/>
        <p:txBody>
          <a:bodyPr/>
          <a:lstStyle/>
          <a:p>
            <a:pPr eaLnBrk="1" hangingPunct="1"/>
            <a:r>
              <a:rPr lang="en-GB" smtClean="0"/>
              <a:t>This is not an example of a “finished” labour supply model!</a:t>
            </a:r>
          </a:p>
          <a:p>
            <a:pPr eaLnBrk="1" hangingPunct="1"/>
            <a:r>
              <a:rPr lang="en-GB" smtClean="0"/>
              <a:t>How could one improve the model? </a:t>
            </a:r>
          </a:p>
          <a:p>
            <a:pPr eaLnBrk="1" hangingPunct="1"/>
            <a:endParaRPr lang="en-GB" smtClean="0"/>
          </a:p>
          <a:p>
            <a:pPr eaLnBrk="1" hangingPunct="1"/>
            <a:r>
              <a:rPr lang="en-GB" smtClean="0"/>
              <a:t>Model specification</a:t>
            </a:r>
          </a:p>
          <a:p>
            <a:pPr lvl="1" eaLnBrk="1" hangingPunct="1"/>
            <a:r>
              <a:rPr lang="en-GB" smtClean="0"/>
              <a:t>Theoretical considerations, </a:t>
            </a:r>
          </a:p>
          <a:p>
            <a:pPr lvl="1" eaLnBrk="1" hangingPunct="1"/>
            <a:r>
              <a:rPr lang="en-GB" smtClean="0"/>
              <a:t>Empirical considerations</a:t>
            </a:r>
          </a:p>
          <a:p>
            <a:pPr lvl="1" eaLnBrk="1" hangingPunct="1"/>
            <a:r>
              <a:rPr lang="en-GB" smtClean="0"/>
              <a:t>Parsimony</a:t>
            </a:r>
          </a:p>
          <a:p>
            <a:pPr lvl="1" eaLnBrk="1" hangingPunct="1"/>
            <a:r>
              <a:rPr lang="en-GB" smtClean="0"/>
              <a:t>Stepwise regression techniques</a:t>
            </a:r>
          </a:p>
          <a:p>
            <a:pPr eaLnBrk="1" hangingPunct="1"/>
            <a:r>
              <a:rPr lang="en-GB" smtClean="0"/>
              <a:t>Regression diagnostics</a:t>
            </a:r>
          </a:p>
          <a:p>
            <a:pPr eaLnBrk="1" hangingPunct="1"/>
            <a:r>
              <a:rPr lang="en-GB" smtClean="0"/>
              <a:t>Interpreting results</a:t>
            </a:r>
          </a:p>
          <a:p>
            <a:pPr eaLnBrk="1" hangingPunct="1"/>
            <a:r>
              <a:rPr lang="en-GB" smtClean="0"/>
              <a:t>Spotting “unreasonable” results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GB" smtClean="0"/>
              <a:t>Other models</a:t>
            </a:r>
          </a:p>
        </p:txBody>
      </p:sp>
      <p:sp>
        <p:nvSpPr>
          <p:cNvPr id="34819" name="Rectangle 3"/>
          <p:cNvSpPr>
            <a:spLocks noGrp="1" noChangeArrowheads="1"/>
          </p:cNvSpPr>
          <p:nvPr>
            <p:ph type="body" idx="1"/>
          </p:nvPr>
        </p:nvSpPr>
        <p:spPr/>
        <p:txBody>
          <a:bodyPr/>
          <a:lstStyle/>
          <a:p>
            <a:pPr eaLnBrk="1" hangingPunct="1"/>
            <a:r>
              <a:rPr lang="en-GB" dirty="0" smtClean="0"/>
              <a:t>Other models to be aware of, but not covered on this course:</a:t>
            </a:r>
          </a:p>
          <a:p>
            <a:pPr eaLnBrk="1" hangingPunct="1"/>
            <a:r>
              <a:rPr lang="en-GB" dirty="0" smtClean="0"/>
              <a:t>Extensions to</a:t>
            </a:r>
            <a:r>
              <a:rPr lang="en-GB" dirty="0" smtClean="0"/>
              <a:t> </a:t>
            </a:r>
            <a:r>
              <a:rPr lang="en-GB" dirty="0" err="1" smtClean="0"/>
              <a:t>logit</a:t>
            </a:r>
            <a:r>
              <a:rPr lang="en-GB" dirty="0" smtClean="0"/>
              <a:t> and </a:t>
            </a:r>
            <a:r>
              <a:rPr lang="en-GB" dirty="0" err="1" smtClean="0"/>
              <a:t>probit</a:t>
            </a:r>
            <a:endParaRPr lang="en-GB" dirty="0" smtClean="0"/>
          </a:p>
          <a:p>
            <a:pPr lvl="1" eaLnBrk="1" hangingPunct="1"/>
            <a:r>
              <a:rPr lang="en-GB" dirty="0" smtClean="0"/>
              <a:t>Ordered models (</a:t>
            </a:r>
            <a:r>
              <a:rPr lang="en-GB" dirty="0" err="1" smtClean="0"/>
              <a:t>ologit</a:t>
            </a:r>
            <a:r>
              <a:rPr lang="en-GB" dirty="0" smtClean="0"/>
              <a:t>, </a:t>
            </a:r>
            <a:r>
              <a:rPr lang="en-GB" dirty="0" err="1" smtClean="0"/>
              <a:t>oprobit</a:t>
            </a:r>
            <a:r>
              <a:rPr lang="en-GB" dirty="0" smtClean="0"/>
              <a:t>) for ordered outcomes</a:t>
            </a:r>
          </a:p>
          <a:p>
            <a:pPr lvl="2" eaLnBrk="1" hangingPunct="1"/>
            <a:r>
              <a:rPr lang="en-GB" dirty="0" smtClean="0"/>
              <a:t>Levels of education, </a:t>
            </a:r>
          </a:p>
          <a:p>
            <a:pPr lvl="2" eaLnBrk="1" hangingPunct="1"/>
            <a:r>
              <a:rPr lang="en-GB" dirty="0" smtClean="0"/>
              <a:t>Number of children</a:t>
            </a:r>
          </a:p>
          <a:p>
            <a:pPr lvl="2" eaLnBrk="1" hangingPunct="1"/>
            <a:r>
              <a:rPr lang="en-GB" dirty="0" smtClean="0"/>
              <a:t>Excellent, good, fair or poor health</a:t>
            </a:r>
          </a:p>
          <a:p>
            <a:pPr lvl="1" eaLnBrk="1" hangingPunct="1"/>
            <a:r>
              <a:rPr lang="en-GB" dirty="0" smtClean="0"/>
              <a:t>Multinomial models (</a:t>
            </a:r>
            <a:r>
              <a:rPr lang="en-GB" dirty="0" err="1" smtClean="0"/>
              <a:t>mlogit</a:t>
            </a:r>
            <a:r>
              <a:rPr lang="en-GB" dirty="0" smtClean="0"/>
              <a:t>, </a:t>
            </a:r>
            <a:r>
              <a:rPr lang="en-GB" dirty="0" err="1" smtClean="0"/>
              <a:t>mprobit</a:t>
            </a:r>
            <a:r>
              <a:rPr lang="en-GB" dirty="0" smtClean="0"/>
              <a:t>) for multiple outcomes with no obvious ordering</a:t>
            </a:r>
          </a:p>
          <a:p>
            <a:pPr lvl="2" eaLnBrk="1" hangingPunct="1"/>
            <a:r>
              <a:rPr lang="en-GB" dirty="0" smtClean="0"/>
              <a:t>Working in public, private or voluntary sector</a:t>
            </a:r>
          </a:p>
          <a:p>
            <a:pPr lvl="2" eaLnBrk="1" hangingPunct="1"/>
            <a:r>
              <a:rPr lang="en-GB" dirty="0" smtClean="0"/>
              <a:t>Choice of nursery, childminder or playgroup for pre-school care</a:t>
            </a:r>
          </a:p>
          <a:p>
            <a:pPr eaLnBrk="1" hangingPunct="1"/>
            <a:r>
              <a:rPr lang="en-GB" dirty="0" smtClean="0"/>
              <a:t>Heckman selection model</a:t>
            </a:r>
          </a:p>
          <a:p>
            <a:pPr lvl="1" eaLnBrk="1" hangingPunct="1"/>
            <a:r>
              <a:rPr lang="en-GB" dirty="0" smtClean="0"/>
              <a:t>For modelling two-stage procedures</a:t>
            </a:r>
          </a:p>
          <a:p>
            <a:pPr lvl="2" eaLnBrk="1" hangingPunct="1"/>
            <a:r>
              <a:rPr lang="en-GB" dirty="0" smtClean="0"/>
              <a:t>Earnings, conditional on having a job at all</a:t>
            </a:r>
          </a:p>
          <a:p>
            <a:pPr lvl="2" eaLnBrk="1" hangingPunct="1"/>
            <a:r>
              <a:rPr lang="en-GB" dirty="0" smtClean="0"/>
              <a:t>Having a job is modelled as a </a:t>
            </a:r>
            <a:r>
              <a:rPr lang="en-GB" dirty="0" err="1" smtClean="0"/>
              <a:t>probit</a:t>
            </a:r>
            <a:r>
              <a:rPr lang="en-GB" dirty="0" smtClean="0"/>
              <a:t>, earnings are modelled as OLS</a:t>
            </a:r>
          </a:p>
          <a:p>
            <a:pPr lvl="2" eaLnBrk="1" hangingPunct="1"/>
            <a:r>
              <a:rPr lang="en-GB" dirty="0" smtClean="0"/>
              <a:t>Used particularly for women’s earnings</a:t>
            </a:r>
          </a:p>
          <a:p>
            <a:pPr eaLnBrk="1" hangingPunct="1"/>
            <a:r>
              <a:rPr lang="en-GB" dirty="0" err="1" smtClean="0"/>
              <a:t>Tobit</a:t>
            </a:r>
            <a:r>
              <a:rPr lang="en-GB" dirty="0" smtClean="0"/>
              <a:t> model for censored or truncated data</a:t>
            </a:r>
          </a:p>
          <a:p>
            <a:pPr lvl="1" eaLnBrk="1" hangingPunct="1"/>
            <a:r>
              <a:rPr lang="en-GB" dirty="0" smtClean="0"/>
              <a:t>Typically, for data where there are lots of zeros</a:t>
            </a:r>
          </a:p>
          <a:p>
            <a:pPr lvl="2" eaLnBrk="1" hangingPunct="1"/>
            <a:r>
              <a:rPr lang="en-GB" dirty="0" smtClean="0"/>
              <a:t>Expenditure on rarely-purchased items, </a:t>
            </a:r>
            <a:r>
              <a:rPr lang="en-GB" dirty="0" err="1" smtClean="0"/>
              <a:t>eg</a:t>
            </a:r>
            <a:r>
              <a:rPr lang="en-GB" dirty="0" smtClean="0"/>
              <a:t> cars</a:t>
            </a:r>
          </a:p>
          <a:p>
            <a:pPr lvl="2" eaLnBrk="1" hangingPunct="1"/>
            <a:r>
              <a:rPr lang="en-GB" dirty="0" smtClean="0"/>
              <a:t>Children’s weights, in an experiment where the scales broke and gave a minimum reading of 10kg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GB" smtClean="0"/>
              <a:t>Competence in STATA</a:t>
            </a:r>
          </a:p>
        </p:txBody>
      </p:sp>
      <p:sp>
        <p:nvSpPr>
          <p:cNvPr id="35843" name="Rectangle 3"/>
          <p:cNvSpPr>
            <a:spLocks noGrp="1" noChangeArrowheads="1"/>
          </p:cNvSpPr>
          <p:nvPr>
            <p:ph type="body" idx="1"/>
          </p:nvPr>
        </p:nvSpPr>
        <p:spPr>
          <a:xfrm>
            <a:off x="1079500" y="1258888"/>
            <a:ext cx="7737475" cy="4691062"/>
          </a:xfrm>
        </p:spPr>
        <p:txBody>
          <a:bodyPr/>
          <a:lstStyle/>
          <a:p>
            <a:pPr marL="361950" indent="-361950" eaLnBrk="1" hangingPunct="1">
              <a:lnSpc>
                <a:spcPct val="80000"/>
              </a:lnSpc>
            </a:pPr>
            <a:r>
              <a:rPr lang="en-GB" smtClean="0"/>
              <a:t>Best results in this course if you already know how to use STATA competently. </a:t>
            </a:r>
          </a:p>
          <a:p>
            <a:pPr marL="361950" indent="-361950" eaLnBrk="1" hangingPunct="1">
              <a:lnSpc>
                <a:spcPct val="80000"/>
              </a:lnSpc>
            </a:pPr>
            <a:r>
              <a:rPr lang="en-GB" smtClean="0"/>
              <a:t>Check you know how to</a:t>
            </a:r>
          </a:p>
          <a:p>
            <a:pPr marL="827088" lvl="1" eaLnBrk="1" hangingPunct="1">
              <a:lnSpc>
                <a:spcPct val="80000"/>
              </a:lnSpc>
              <a:buFontTx/>
              <a:buNone/>
            </a:pPr>
            <a:r>
              <a:rPr lang="en-GB" smtClean="0"/>
              <a:t>Get data into STATA (use and using commands)</a:t>
            </a:r>
          </a:p>
          <a:p>
            <a:pPr marL="827088" lvl="1" eaLnBrk="1" hangingPunct="1">
              <a:lnSpc>
                <a:spcPct val="80000"/>
              </a:lnSpc>
              <a:buFontTx/>
              <a:buNone/>
            </a:pPr>
            <a:r>
              <a:rPr lang="en-GB" smtClean="0"/>
              <a:t>Manipulate data, (merge, append, rename, drop, save)</a:t>
            </a:r>
          </a:p>
          <a:p>
            <a:pPr marL="827088" lvl="1" eaLnBrk="1" hangingPunct="1">
              <a:lnSpc>
                <a:spcPct val="80000"/>
              </a:lnSpc>
              <a:buFontTx/>
              <a:buNone/>
            </a:pPr>
            <a:r>
              <a:rPr lang="en-GB" smtClean="0"/>
              <a:t>Describe your data (describe, tabulate, table)</a:t>
            </a:r>
          </a:p>
          <a:p>
            <a:pPr marL="827088" lvl="1" eaLnBrk="1" hangingPunct="1">
              <a:lnSpc>
                <a:spcPct val="80000"/>
              </a:lnSpc>
              <a:buFontTx/>
              <a:buNone/>
            </a:pPr>
            <a:r>
              <a:rPr lang="en-GB" smtClean="0"/>
              <a:t>Create new variables (gen, egen)</a:t>
            </a:r>
          </a:p>
          <a:p>
            <a:pPr marL="827088" lvl="1" eaLnBrk="1" hangingPunct="1">
              <a:lnSpc>
                <a:spcPct val="80000"/>
              </a:lnSpc>
              <a:buFontTx/>
              <a:buNone/>
            </a:pPr>
            <a:r>
              <a:rPr lang="en-GB" smtClean="0"/>
              <a:t>Work with subsets of data (if, in, by)</a:t>
            </a:r>
          </a:p>
          <a:p>
            <a:pPr marL="827088" lvl="1" eaLnBrk="1" hangingPunct="1">
              <a:lnSpc>
                <a:spcPct val="80000"/>
              </a:lnSpc>
              <a:buFontTx/>
              <a:buNone/>
            </a:pPr>
            <a:r>
              <a:rPr lang="en-GB" smtClean="0"/>
              <a:t>Do basic regressions (regress, logit, probit)</a:t>
            </a:r>
          </a:p>
          <a:p>
            <a:pPr marL="827088" lvl="1" eaLnBrk="1" hangingPunct="1">
              <a:lnSpc>
                <a:spcPct val="80000"/>
              </a:lnSpc>
              <a:buFontTx/>
              <a:buNone/>
            </a:pPr>
            <a:r>
              <a:rPr lang="en-GB" smtClean="0"/>
              <a:t>Run sessions interactively and in batch mode</a:t>
            </a:r>
          </a:p>
          <a:p>
            <a:pPr marL="827088" lvl="1" eaLnBrk="1" hangingPunct="1">
              <a:lnSpc>
                <a:spcPct val="80000"/>
              </a:lnSpc>
              <a:buFontTx/>
              <a:buNone/>
            </a:pPr>
            <a:r>
              <a:rPr lang="en-GB" smtClean="0"/>
              <a:t>Organise your datasets and do-files so you can find them again.</a:t>
            </a:r>
          </a:p>
          <a:p>
            <a:pPr marL="361950" indent="-361950" eaLnBrk="1" hangingPunct="1">
              <a:lnSpc>
                <a:spcPct val="80000"/>
              </a:lnSpc>
              <a:buFontTx/>
              <a:buChar char="-"/>
            </a:pPr>
            <a:endParaRPr lang="en-GB" sz="1500" smtClean="0"/>
          </a:p>
          <a:p>
            <a:pPr marL="361950" indent="-361950" eaLnBrk="1" hangingPunct="1">
              <a:lnSpc>
                <a:spcPct val="80000"/>
              </a:lnSpc>
            </a:pPr>
            <a:r>
              <a:rPr lang="en-GB" smtClean="0"/>
              <a:t>If you can’t do these, upgrade your knowledge ASAP!</a:t>
            </a:r>
          </a:p>
          <a:p>
            <a:pPr marL="361950" indent="-361950" eaLnBrk="1" hangingPunct="1">
              <a:lnSpc>
                <a:spcPct val="80000"/>
              </a:lnSpc>
            </a:pPr>
            <a:r>
              <a:rPr lang="en-GB" smtClean="0"/>
              <a:t>Could enroll in STATA net course 101</a:t>
            </a:r>
          </a:p>
          <a:p>
            <a:pPr marL="827088" lvl="1" eaLnBrk="1" hangingPunct="1">
              <a:lnSpc>
                <a:spcPct val="80000"/>
              </a:lnSpc>
            </a:pPr>
            <a:r>
              <a:rPr lang="en-GB" smtClean="0"/>
              <a:t>Costs $110</a:t>
            </a:r>
          </a:p>
          <a:p>
            <a:pPr marL="827088" lvl="1" eaLnBrk="1" hangingPunct="1">
              <a:lnSpc>
                <a:spcPct val="80000"/>
              </a:lnSpc>
            </a:pPr>
            <a:r>
              <a:rPr lang="en-GB" smtClean="0"/>
              <a:t>ESRC might pay</a:t>
            </a:r>
          </a:p>
          <a:p>
            <a:pPr marL="827088" lvl="1" eaLnBrk="1" hangingPunct="1">
              <a:lnSpc>
                <a:spcPct val="80000"/>
              </a:lnSpc>
            </a:pPr>
            <a:r>
              <a:rPr lang="en-GB" smtClean="0"/>
              <a:t>Courses run regularly</a:t>
            </a:r>
          </a:p>
          <a:p>
            <a:pPr marL="827088" lvl="1" eaLnBrk="1" hangingPunct="1">
              <a:lnSpc>
                <a:spcPct val="80000"/>
              </a:lnSpc>
            </a:pPr>
            <a:r>
              <a:rPr lang="en-GB" smtClean="0"/>
              <a:t>www.stata.com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2133600" y="1371600"/>
            <a:ext cx="6867525" cy="1752600"/>
          </a:xfrm>
        </p:spPr>
        <p:txBody>
          <a:bodyPr/>
          <a:lstStyle/>
          <a:p>
            <a:pPr eaLnBrk="1" hangingPunct="1"/>
            <a:r>
              <a:rPr lang="en-GB" sz="3200" smtClean="0"/>
              <a:t>SC968</a:t>
            </a:r>
            <a:br>
              <a:rPr lang="en-GB" sz="3200" smtClean="0"/>
            </a:br>
            <a:r>
              <a:rPr lang="en-GB" sz="3200" smtClean="0"/>
              <a:t>Panel data methods for sociologists</a:t>
            </a:r>
            <a:br>
              <a:rPr lang="en-GB" sz="3200" smtClean="0"/>
            </a:br>
            <a:r>
              <a:rPr lang="en-GB" sz="3200" smtClean="0"/>
              <a:t>Lecture 1, part 2</a:t>
            </a:r>
          </a:p>
        </p:txBody>
      </p:sp>
      <p:sp>
        <p:nvSpPr>
          <p:cNvPr id="36867" name="Rectangle 4"/>
          <p:cNvSpPr>
            <a:spLocks noGrp="1" noChangeArrowheads="1"/>
          </p:cNvSpPr>
          <p:nvPr>
            <p:ph type="subTitle" idx="1"/>
          </p:nvPr>
        </p:nvSpPr>
        <p:spPr>
          <a:noFill/>
        </p:spPr>
        <p:txBody>
          <a:bodyPr/>
          <a:lstStyle/>
          <a:p>
            <a:pPr eaLnBrk="1" hangingPunct="1"/>
            <a:r>
              <a:rPr lang="en-GB" smtClean="0"/>
              <a:t>Introducing Longitudinal Data</a:t>
            </a:r>
          </a:p>
          <a:p>
            <a:pPr eaLnBrk="1" hangingPunct="1"/>
            <a:endParaRPr lang="en-GB" sz="1800" i="1"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GB" smtClean="0"/>
              <a:t>Overview</a:t>
            </a:r>
          </a:p>
        </p:txBody>
      </p:sp>
      <p:sp>
        <p:nvSpPr>
          <p:cNvPr id="37891" name="Rectangle 3"/>
          <p:cNvSpPr>
            <a:spLocks noGrp="1" noChangeArrowheads="1"/>
          </p:cNvSpPr>
          <p:nvPr>
            <p:ph type="body" idx="1"/>
          </p:nvPr>
        </p:nvSpPr>
        <p:spPr/>
        <p:txBody>
          <a:bodyPr/>
          <a:lstStyle/>
          <a:p>
            <a:pPr eaLnBrk="1" hangingPunct="1"/>
            <a:r>
              <a:rPr lang="en-GB" smtClean="0"/>
              <a:t>Cross-sectional and longitudinal data</a:t>
            </a:r>
          </a:p>
          <a:p>
            <a:pPr eaLnBrk="1" hangingPunct="1"/>
            <a:r>
              <a:rPr lang="en-GB" smtClean="0"/>
              <a:t>Types of longitudinal data</a:t>
            </a:r>
          </a:p>
          <a:p>
            <a:pPr eaLnBrk="1" hangingPunct="1"/>
            <a:r>
              <a:rPr lang="en-GB" smtClean="0"/>
              <a:t>Types of analysis possible with panel data</a:t>
            </a:r>
          </a:p>
          <a:p>
            <a:pPr eaLnBrk="1" hangingPunct="1"/>
            <a:r>
              <a:rPr lang="en-GB" smtClean="0"/>
              <a:t>Data management – merging, appending, long and wide forms</a:t>
            </a:r>
          </a:p>
          <a:p>
            <a:pPr eaLnBrk="1" hangingPunct="1"/>
            <a:r>
              <a:rPr lang="en-GB" smtClean="0"/>
              <a:t>Simple models using longitudinal data</a:t>
            </a:r>
            <a:endParaRPr lang="en-GB" b="1"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8"/>
          <p:cNvSpPr>
            <a:spLocks noGrp="1" noChangeArrowheads="1"/>
          </p:cNvSpPr>
          <p:nvPr>
            <p:ph type="title"/>
          </p:nvPr>
        </p:nvSpPr>
        <p:spPr/>
        <p:txBody>
          <a:bodyPr/>
          <a:lstStyle/>
          <a:p>
            <a:pPr eaLnBrk="1" hangingPunct="1"/>
            <a:r>
              <a:rPr lang="en-GB" smtClean="0"/>
              <a:t>Cross-sectional and longitudinal data</a:t>
            </a:r>
          </a:p>
        </p:txBody>
      </p:sp>
      <p:sp>
        <p:nvSpPr>
          <p:cNvPr id="38915" name="Rectangle 22"/>
          <p:cNvSpPr>
            <a:spLocks noChangeArrowheads="1"/>
          </p:cNvSpPr>
          <p:nvPr/>
        </p:nvSpPr>
        <p:spPr bwMode="auto">
          <a:xfrm>
            <a:off x="1079500" y="1258888"/>
            <a:ext cx="7737475" cy="5399087"/>
          </a:xfrm>
          <a:prstGeom prst="rect">
            <a:avLst/>
          </a:prstGeom>
          <a:noFill/>
          <a:ln w="9525">
            <a:noFill/>
            <a:miter lim="800000"/>
            <a:headEnd/>
            <a:tailEnd/>
          </a:ln>
        </p:spPr>
        <p:txBody>
          <a:bodyPr/>
          <a:lstStyle/>
          <a:p>
            <a:pPr marL="361950" indent="-361950">
              <a:spcBef>
                <a:spcPct val="20000"/>
              </a:spcBef>
              <a:buClr>
                <a:schemeClr val="tx1"/>
              </a:buClr>
              <a:buSzPct val="70000"/>
              <a:buFont typeface="Wingdings" pitchFamily="2" charset="2"/>
              <a:buChar char="¢"/>
            </a:pPr>
            <a:endParaRPr lang="en-US"/>
          </a:p>
        </p:txBody>
      </p:sp>
      <p:sp>
        <p:nvSpPr>
          <p:cNvPr id="38916" name="Rectangle 24"/>
          <p:cNvSpPr>
            <a:spLocks noGrp="1" noChangeArrowheads="1"/>
          </p:cNvSpPr>
          <p:nvPr>
            <p:ph type="body" idx="1"/>
          </p:nvPr>
        </p:nvSpPr>
        <p:spPr>
          <a:xfrm>
            <a:off x="1079500" y="1258888"/>
            <a:ext cx="7737475" cy="5399087"/>
          </a:xfrm>
          <a:noFill/>
        </p:spPr>
        <p:txBody>
          <a:bodyPr/>
          <a:lstStyle/>
          <a:p>
            <a:pPr eaLnBrk="1" hangingPunct="1"/>
            <a:r>
              <a:rPr lang="en-GB" dirty="0" smtClean="0"/>
              <a:t>First, draw the distinction between macro- and micro-level data</a:t>
            </a:r>
          </a:p>
          <a:p>
            <a:pPr lvl="1" eaLnBrk="1" hangingPunct="1"/>
            <a:r>
              <a:rPr lang="en-GB" dirty="0" smtClean="0"/>
              <a:t>Micro level: firms, individuals</a:t>
            </a:r>
          </a:p>
          <a:p>
            <a:pPr lvl="1" eaLnBrk="1" hangingPunct="1"/>
            <a:r>
              <a:rPr lang="en-GB" dirty="0" smtClean="0"/>
              <a:t>Macro level: local authorities, travel-to-work areas, countries, commodity prices</a:t>
            </a:r>
          </a:p>
          <a:p>
            <a:pPr lvl="1" eaLnBrk="1" hangingPunct="1"/>
            <a:r>
              <a:rPr lang="en-GB" dirty="0" smtClean="0"/>
              <a:t>Both may exist in cross-sectional or longitudinal forms</a:t>
            </a:r>
          </a:p>
          <a:p>
            <a:pPr lvl="1" eaLnBrk="1" hangingPunct="1"/>
            <a:r>
              <a:rPr lang="en-GB" dirty="0" smtClean="0"/>
              <a:t>We are interested in micro-level data</a:t>
            </a:r>
          </a:p>
          <a:p>
            <a:pPr lvl="1" eaLnBrk="1" hangingPunct="1"/>
            <a:r>
              <a:rPr lang="en-GB" dirty="0" smtClean="0"/>
              <a:t>But macro-level variables are often used in conjunction with micro-data</a:t>
            </a:r>
          </a:p>
          <a:p>
            <a:pPr eaLnBrk="1" hangingPunct="1"/>
            <a:r>
              <a:rPr lang="en-GB" dirty="0" smtClean="0"/>
              <a:t>Cross-sectional data</a:t>
            </a:r>
          </a:p>
          <a:p>
            <a:pPr lvl="1" eaLnBrk="1" hangingPunct="1"/>
            <a:r>
              <a:rPr lang="en-GB" dirty="0" smtClean="0"/>
              <a:t>Contains information collected at a given point in time </a:t>
            </a:r>
          </a:p>
          <a:p>
            <a:pPr lvl="1" eaLnBrk="1" hangingPunct="1"/>
            <a:r>
              <a:rPr lang="en-GB" dirty="0" smtClean="0"/>
              <a:t>(More strictly, during a given time window)</a:t>
            </a:r>
          </a:p>
          <a:p>
            <a:pPr lvl="2" eaLnBrk="1" hangingPunct="1"/>
            <a:r>
              <a:rPr lang="en-GB" dirty="0" smtClean="0"/>
              <a:t>European Social Survey (ESS)</a:t>
            </a:r>
          </a:p>
          <a:p>
            <a:pPr lvl="2" eaLnBrk="1" hangingPunct="1"/>
            <a:r>
              <a:rPr lang="en-GB" dirty="0" smtClean="0"/>
              <a:t>Programme for International Student Assessment (PISA)</a:t>
            </a:r>
          </a:p>
          <a:p>
            <a:pPr lvl="1" eaLnBrk="1" hangingPunct="1"/>
            <a:r>
              <a:rPr lang="en-GB" dirty="0" smtClean="0"/>
              <a:t>Many cross-sectional surveys are repeated, but on different individuals</a:t>
            </a:r>
          </a:p>
          <a:p>
            <a:pPr eaLnBrk="1" hangingPunct="1"/>
            <a:r>
              <a:rPr lang="en-GB" dirty="0" smtClean="0"/>
              <a:t>Longitudinal data</a:t>
            </a:r>
          </a:p>
          <a:p>
            <a:pPr lvl="1" eaLnBrk="1" hangingPunct="1"/>
            <a:r>
              <a:rPr lang="en-GB" dirty="0" smtClean="0"/>
              <a:t>Contains repeated observations on the same subjects </a:t>
            </a:r>
          </a:p>
          <a:p>
            <a:pPr lvl="1" eaLnBrk="1" hangingPunct="1"/>
            <a:endParaRPr lang="en-GB"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mtClean="0"/>
              <a:t>Types of longitudinal data</a:t>
            </a:r>
          </a:p>
        </p:txBody>
      </p:sp>
      <p:sp>
        <p:nvSpPr>
          <p:cNvPr id="39939" name="Rectangle 3"/>
          <p:cNvSpPr>
            <a:spLocks noGrp="1" noChangeArrowheads="1"/>
          </p:cNvSpPr>
          <p:nvPr>
            <p:ph type="body" idx="1"/>
          </p:nvPr>
        </p:nvSpPr>
        <p:spPr/>
        <p:txBody>
          <a:bodyPr/>
          <a:lstStyle/>
          <a:p>
            <a:pPr eaLnBrk="1" hangingPunct="1"/>
            <a:r>
              <a:rPr lang="en-GB" dirty="0" smtClean="0"/>
              <a:t>Time-series data</a:t>
            </a:r>
          </a:p>
          <a:p>
            <a:pPr lvl="1" eaLnBrk="1" hangingPunct="1"/>
            <a:r>
              <a:rPr lang="en-GB" dirty="0" err="1" smtClean="0"/>
              <a:t>Eg</a:t>
            </a:r>
            <a:r>
              <a:rPr lang="en-GB" dirty="0" smtClean="0"/>
              <a:t>, commodity prices, exchange rates</a:t>
            </a:r>
          </a:p>
          <a:p>
            <a:pPr eaLnBrk="1" hangingPunct="1"/>
            <a:r>
              <a:rPr lang="en-GB" dirty="0" smtClean="0"/>
              <a:t>Repeated interviews at irregular intervals</a:t>
            </a:r>
          </a:p>
          <a:p>
            <a:pPr lvl="1" eaLnBrk="1" hangingPunct="1"/>
            <a:r>
              <a:rPr lang="en-GB" dirty="0" smtClean="0"/>
              <a:t>UK cohort studies:</a:t>
            </a:r>
          </a:p>
          <a:p>
            <a:pPr lvl="1" eaLnBrk="1" hangingPunct="1"/>
            <a:r>
              <a:rPr lang="en-GB" dirty="0" smtClean="0"/>
              <a:t>NCDS (1958), BCS (1970), MCS (2000)</a:t>
            </a:r>
          </a:p>
          <a:p>
            <a:pPr eaLnBrk="1" hangingPunct="1"/>
            <a:r>
              <a:rPr lang="en-GB" dirty="0" smtClean="0"/>
              <a:t>Repeated interviews at regular intervals</a:t>
            </a:r>
          </a:p>
          <a:p>
            <a:pPr lvl="1" eaLnBrk="1" hangingPunct="1"/>
            <a:r>
              <a:rPr lang="en-GB" dirty="0" smtClean="0"/>
              <a:t>“Panel” surveys</a:t>
            </a:r>
          </a:p>
          <a:p>
            <a:pPr lvl="1" eaLnBrk="1" hangingPunct="1"/>
            <a:r>
              <a:rPr lang="en-GB" dirty="0" smtClean="0"/>
              <a:t>Usually annual intervals, sometimes two-yearly</a:t>
            </a:r>
          </a:p>
          <a:p>
            <a:pPr lvl="1" eaLnBrk="1" hangingPunct="1"/>
            <a:r>
              <a:rPr lang="en-GB" dirty="0" smtClean="0"/>
              <a:t>BHPS, SLID, PSID, SOEP</a:t>
            </a:r>
          </a:p>
          <a:p>
            <a:pPr eaLnBrk="1" hangingPunct="1"/>
            <a:r>
              <a:rPr lang="en-GB" dirty="0" smtClean="0"/>
              <a:t>Some surveys have both cross-sectional and panel elements</a:t>
            </a:r>
          </a:p>
          <a:p>
            <a:pPr lvl="1" eaLnBrk="1" hangingPunct="1"/>
            <a:r>
              <a:rPr lang="en-GB" dirty="0" smtClean="0"/>
              <a:t>Panels more expensive to collect</a:t>
            </a:r>
          </a:p>
          <a:p>
            <a:pPr lvl="1" eaLnBrk="1" hangingPunct="1"/>
            <a:r>
              <a:rPr lang="en-GB" dirty="0" smtClean="0"/>
              <a:t>LFS, EU-SILC both have a “rolling panel” element</a:t>
            </a:r>
          </a:p>
          <a:p>
            <a:pPr eaLnBrk="1" hangingPunct="1"/>
            <a:r>
              <a:rPr lang="en-GB" dirty="0" smtClean="0"/>
              <a:t>Other sources of longitudinal data</a:t>
            </a:r>
          </a:p>
          <a:p>
            <a:pPr lvl="1" eaLnBrk="1" hangingPunct="1"/>
            <a:r>
              <a:rPr lang="en-GB" sz="1400" dirty="0" smtClean="0"/>
              <a:t>Retrospective data (</a:t>
            </a:r>
            <a:r>
              <a:rPr lang="en-GB" sz="1400" dirty="0" err="1" smtClean="0"/>
              <a:t>eg</a:t>
            </a:r>
            <a:r>
              <a:rPr lang="en-GB" sz="1400" dirty="0" smtClean="0"/>
              <a:t> work or relationship history)</a:t>
            </a:r>
          </a:p>
          <a:p>
            <a:pPr lvl="1" eaLnBrk="1" hangingPunct="1"/>
            <a:r>
              <a:rPr lang="en-GB" sz="1400" dirty="0" smtClean="0"/>
              <a:t>Linkage with external data (</a:t>
            </a:r>
            <a:r>
              <a:rPr lang="en-GB" sz="1400" dirty="0" err="1" smtClean="0"/>
              <a:t>eg</a:t>
            </a:r>
            <a:r>
              <a:rPr lang="en-GB" sz="1400" dirty="0" smtClean="0"/>
              <a:t>, tax or benefit records) – particularly in Scandinavia</a:t>
            </a:r>
          </a:p>
          <a:p>
            <a:pPr lvl="1" eaLnBrk="1" hangingPunct="1"/>
            <a:r>
              <a:rPr lang="en-GB" sz="1400" dirty="0" smtClean="0"/>
              <a:t>May be present in both cross-sectional or longitudinal data sets</a:t>
            </a:r>
          </a:p>
          <a:p>
            <a:pPr eaLnBrk="1" hangingPunct="1"/>
            <a:endParaRPr lang="en-GB" sz="1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mtClean="0"/>
              <a:t>Analysis with longitudinal data</a:t>
            </a:r>
          </a:p>
        </p:txBody>
      </p:sp>
      <p:sp>
        <p:nvSpPr>
          <p:cNvPr id="40963" name="Rectangle 3"/>
          <p:cNvSpPr>
            <a:spLocks noGrp="1" noChangeArrowheads="1"/>
          </p:cNvSpPr>
          <p:nvPr>
            <p:ph type="body" idx="1"/>
          </p:nvPr>
        </p:nvSpPr>
        <p:spPr/>
        <p:txBody>
          <a:bodyPr/>
          <a:lstStyle/>
          <a:p>
            <a:pPr eaLnBrk="1" hangingPunct="1"/>
            <a:r>
              <a:rPr lang="en-GB" dirty="0" smtClean="0"/>
              <a:t>The “snapshot” versus the “movie”</a:t>
            </a:r>
          </a:p>
          <a:p>
            <a:pPr eaLnBrk="1" hangingPunct="1"/>
            <a:r>
              <a:rPr lang="en-GB" dirty="0" smtClean="0"/>
              <a:t>Essentially, longitudinal data allow us to observe how events evolve</a:t>
            </a:r>
          </a:p>
          <a:p>
            <a:pPr eaLnBrk="1" hangingPunct="1"/>
            <a:r>
              <a:rPr lang="en-GB" dirty="0" smtClean="0"/>
              <a:t>Study “flows” as well as “stocks”.</a:t>
            </a:r>
          </a:p>
          <a:p>
            <a:pPr eaLnBrk="1" hangingPunct="1"/>
            <a:endParaRPr lang="en-GB" dirty="0" smtClean="0"/>
          </a:p>
          <a:p>
            <a:pPr eaLnBrk="1" hangingPunct="1"/>
            <a:r>
              <a:rPr lang="en-GB" dirty="0" smtClean="0"/>
              <a:t>Example: unemployment</a:t>
            </a:r>
          </a:p>
          <a:p>
            <a:pPr lvl="1" eaLnBrk="1" hangingPunct="1"/>
            <a:r>
              <a:rPr lang="en-GB" dirty="0" smtClean="0"/>
              <a:t>Cross-sectional analysis shows steady 5% unemployment rate</a:t>
            </a:r>
          </a:p>
          <a:p>
            <a:pPr lvl="1" eaLnBrk="1" hangingPunct="1"/>
            <a:r>
              <a:rPr lang="en-GB" dirty="0" smtClean="0"/>
              <a:t>Does this mean that everyone is unemployed one year out of twenty?</a:t>
            </a:r>
          </a:p>
          <a:p>
            <a:pPr lvl="1" eaLnBrk="1" hangingPunct="1"/>
            <a:r>
              <a:rPr lang="en-GB" dirty="0" smtClean="0"/>
              <a:t>That 5% of people are unemployed all the time?</a:t>
            </a:r>
          </a:p>
          <a:p>
            <a:pPr lvl="1" eaLnBrk="1" hangingPunct="1"/>
            <a:r>
              <a:rPr lang="en-GB" dirty="0" smtClean="0"/>
              <a:t>Or something in between</a:t>
            </a:r>
          </a:p>
          <a:p>
            <a:pPr lvl="1" eaLnBrk="1" hangingPunct="1"/>
            <a:r>
              <a:rPr lang="en-GB" dirty="0" smtClean="0"/>
              <a:t>Very different implications for equality, social policy, etc</a:t>
            </a:r>
          </a:p>
          <a:p>
            <a:pPr lvl="1" eaLnBrk="1" hangingPunct="1"/>
            <a:endParaRPr lang="en-GB" dirty="0" smtClean="0"/>
          </a:p>
          <a:p>
            <a:pPr eaLnBrk="1" hangingPunct="1"/>
            <a:endParaRPr lang="en-GB"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GB" smtClean="0"/>
              <a:t>The BHPS</a:t>
            </a:r>
          </a:p>
        </p:txBody>
      </p:sp>
      <p:sp>
        <p:nvSpPr>
          <p:cNvPr id="41987" name="Rectangle 3"/>
          <p:cNvSpPr>
            <a:spLocks noGrp="1" noChangeArrowheads="1"/>
          </p:cNvSpPr>
          <p:nvPr>
            <p:ph type="body" idx="1"/>
          </p:nvPr>
        </p:nvSpPr>
        <p:spPr/>
        <p:txBody>
          <a:bodyPr/>
          <a:lstStyle/>
          <a:p>
            <a:pPr eaLnBrk="1" hangingPunct="1"/>
            <a:r>
              <a:rPr lang="en-GB" dirty="0" smtClean="0"/>
              <a:t>Interviews about 10,000 adults in about 6,000 households</a:t>
            </a:r>
          </a:p>
          <a:p>
            <a:pPr eaLnBrk="1" hangingPunct="1"/>
            <a:r>
              <a:rPr lang="en-GB" dirty="0" smtClean="0"/>
              <a:t>Interviews repeated annually</a:t>
            </a:r>
          </a:p>
          <a:p>
            <a:pPr eaLnBrk="1" hangingPunct="1"/>
            <a:r>
              <a:rPr lang="en-GB" dirty="0" smtClean="0"/>
              <a:t>People followed when they move</a:t>
            </a:r>
          </a:p>
          <a:p>
            <a:pPr eaLnBrk="1" hangingPunct="1"/>
            <a:r>
              <a:rPr lang="en-GB" dirty="0" smtClean="0"/>
              <a:t>People join the sample if they move in with a sample member</a:t>
            </a:r>
          </a:p>
          <a:p>
            <a:pPr eaLnBrk="1" hangingPunct="1"/>
            <a:endParaRPr lang="en-GB" dirty="0" smtClean="0"/>
          </a:p>
          <a:p>
            <a:pPr eaLnBrk="1" hangingPunct="1"/>
            <a:r>
              <a:rPr lang="en-GB" dirty="0" smtClean="0"/>
              <a:t>Household-level information collected from “head of household”</a:t>
            </a:r>
          </a:p>
          <a:p>
            <a:pPr eaLnBrk="1" hangingPunct="1"/>
            <a:r>
              <a:rPr lang="en-GB" dirty="0" smtClean="0"/>
              <a:t>Individual-level information collected from people aged 17+</a:t>
            </a:r>
          </a:p>
          <a:p>
            <a:pPr eaLnBrk="1" hangingPunct="1"/>
            <a:r>
              <a:rPr lang="en-GB" dirty="0" smtClean="0"/>
              <a:t>Young people aged 11-16 fill in a youth questionnaire</a:t>
            </a:r>
          </a:p>
          <a:p>
            <a:pPr eaLnBrk="1" hangingPunct="1"/>
            <a:endParaRPr lang="en-GB" dirty="0" smtClean="0"/>
          </a:p>
          <a:p>
            <a:pPr eaLnBrk="1" hangingPunct="1"/>
            <a:r>
              <a:rPr lang="en-GB" dirty="0" smtClean="0"/>
              <a:t>BHPS is now part of </a:t>
            </a:r>
            <a:r>
              <a:rPr lang="en-GB" i="1" dirty="0" smtClean="0"/>
              <a:t>Understanding Society</a:t>
            </a:r>
            <a:endParaRPr lang="en-GB" dirty="0" smtClean="0"/>
          </a:p>
          <a:p>
            <a:pPr eaLnBrk="1" hangingPunct="1"/>
            <a:r>
              <a:rPr lang="en-GB" dirty="0" smtClean="0"/>
              <a:t>Much larger and wider-ranging survey 40,000 households</a:t>
            </a:r>
          </a:p>
          <a:p>
            <a:pPr eaLnBrk="1" hangingPunct="1"/>
            <a:endParaRPr lang="en-GB" dirty="0" smtClean="0"/>
          </a:p>
          <a:p>
            <a:pPr eaLnBrk="1" hangingPunct="1"/>
            <a:r>
              <a:rPr lang="en-GB" dirty="0" smtClean="0"/>
              <a:t>Data set used for this course is a 20% sample of BHPS, with selected variables</a:t>
            </a:r>
          </a:p>
          <a:p>
            <a:pPr eaLnBrk="1" hangingPunct="1"/>
            <a:endParaRPr lang="en-GB"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GB" smtClean="0"/>
              <a:t>The BHPS</a:t>
            </a:r>
          </a:p>
        </p:txBody>
      </p:sp>
      <p:sp>
        <p:nvSpPr>
          <p:cNvPr id="43011" name="Rectangle 3"/>
          <p:cNvSpPr>
            <a:spLocks noGrp="1" noChangeArrowheads="1"/>
          </p:cNvSpPr>
          <p:nvPr>
            <p:ph type="body" idx="1"/>
          </p:nvPr>
        </p:nvSpPr>
        <p:spPr/>
        <p:txBody>
          <a:bodyPr/>
          <a:lstStyle/>
          <a:p>
            <a:pPr eaLnBrk="1" hangingPunct="1"/>
            <a:r>
              <a:rPr lang="en-GB" dirty="0" smtClean="0"/>
              <a:t>All files prefixed with a letter indicating the year</a:t>
            </a:r>
          </a:p>
          <a:p>
            <a:pPr lvl="1" eaLnBrk="1" hangingPunct="1"/>
            <a:r>
              <a:rPr lang="en-GB" dirty="0" smtClean="0"/>
              <a:t>All variables within each file also prefixed with this letter</a:t>
            </a:r>
          </a:p>
          <a:p>
            <a:pPr lvl="1" eaLnBrk="1" hangingPunct="1"/>
            <a:r>
              <a:rPr lang="en-GB" dirty="0" smtClean="0"/>
              <a:t>1991: a </a:t>
            </a:r>
          </a:p>
          <a:p>
            <a:pPr lvl="1" eaLnBrk="1" hangingPunct="1"/>
            <a:r>
              <a:rPr lang="en-GB" dirty="0" smtClean="0"/>
              <a:t>1992: b………. and so </a:t>
            </a:r>
            <a:r>
              <a:rPr lang="en-GB" dirty="0" smtClean="0"/>
              <a:t>on</a:t>
            </a:r>
            <a:endParaRPr lang="en-GB" dirty="0" smtClean="0"/>
          </a:p>
          <a:p>
            <a:pPr lvl="1" eaLnBrk="1" hangingPunct="1"/>
            <a:endParaRPr lang="en-GB" dirty="0" smtClean="0"/>
          </a:p>
          <a:p>
            <a:pPr eaLnBrk="1" hangingPunct="1"/>
            <a:r>
              <a:rPr lang="en-GB" dirty="0" smtClean="0"/>
              <a:t>Several files each year, containing different information</a:t>
            </a:r>
          </a:p>
          <a:p>
            <a:pPr lvl="1" eaLnBrk="1" hangingPunct="1"/>
            <a:r>
              <a:rPr lang="en-GB" dirty="0" err="1" smtClean="0"/>
              <a:t>hhsamp</a:t>
            </a:r>
            <a:r>
              <a:rPr lang="en-GB" dirty="0" smtClean="0"/>
              <a:t>	information on sample households</a:t>
            </a:r>
          </a:p>
          <a:p>
            <a:pPr lvl="1" eaLnBrk="1" hangingPunct="1"/>
            <a:r>
              <a:rPr lang="en-GB" dirty="0" err="1" smtClean="0"/>
              <a:t>hhresp</a:t>
            </a:r>
            <a:r>
              <a:rPr lang="en-GB" dirty="0" smtClean="0"/>
              <a:t>	household-level information on households that actually responded</a:t>
            </a:r>
          </a:p>
          <a:p>
            <a:pPr lvl="1" eaLnBrk="1" hangingPunct="1"/>
            <a:r>
              <a:rPr lang="en-GB" dirty="0" err="1" smtClean="0"/>
              <a:t>indall</a:t>
            </a:r>
            <a:r>
              <a:rPr lang="en-GB" dirty="0" smtClean="0"/>
              <a:t>	info on all individuals in responding households</a:t>
            </a:r>
          </a:p>
          <a:p>
            <a:pPr lvl="1" eaLnBrk="1" hangingPunct="1"/>
            <a:r>
              <a:rPr lang="en-GB" dirty="0" err="1" smtClean="0"/>
              <a:t>indresp</a:t>
            </a:r>
            <a:r>
              <a:rPr lang="en-GB" dirty="0" smtClean="0"/>
              <a:t>	info on respondents to main questionnaire (adults)</a:t>
            </a:r>
          </a:p>
          <a:p>
            <a:pPr lvl="1" eaLnBrk="1" hangingPunct="1"/>
            <a:r>
              <a:rPr lang="en-GB" dirty="0" err="1" smtClean="0"/>
              <a:t>egoalt</a:t>
            </a:r>
            <a:r>
              <a:rPr lang="en-GB" dirty="0" smtClean="0"/>
              <a:t>	file showing relationship of household members to one another</a:t>
            </a:r>
          </a:p>
          <a:p>
            <a:pPr lvl="1" eaLnBrk="1" hangingPunct="1"/>
            <a:r>
              <a:rPr lang="en-GB" dirty="0" smtClean="0"/>
              <a:t>income	incomes</a:t>
            </a:r>
          </a:p>
          <a:p>
            <a:pPr lvl="1" eaLnBrk="1" hangingPunct="1"/>
            <a:endParaRPr lang="en-GB" dirty="0" smtClean="0"/>
          </a:p>
          <a:p>
            <a:pPr eaLnBrk="1" hangingPunct="1"/>
            <a:r>
              <a:rPr lang="en-GB" dirty="0" smtClean="0"/>
              <a:t>Extra files each year containing derived variables:</a:t>
            </a:r>
          </a:p>
          <a:p>
            <a:pPr lvl="1" eaLnBrk="1" hangingPunct="1"/>
            <a:r>
              <a:rPr lang="en-GB" dirty="0" smtClean="0"/>
              <a:t>Work histories, net income files</a:t>
            </a:r>
          </a:p>
          <a:p>
            <a:pPr lvl="1" eaLnBrk="1" hangingPunct="1"/>
            <a:endParaRPr lang="en-GB" dirty="0" smtClean="0"/>
          </a:p>
          <a:p>
            <a:pPr eaLnBrk="1" hangingPunct="1"/>
            <a:r>
              <a:rPr lang="en-GB" dirty="0" smtClean="0"/>
              <a:t>And others with occasional modules, </a:t>
            </a:r>
            <a:r>
              <a:rPr lang="en-GB" dirty="0" err="1" smtClean="0"/>
              <a:t>eg</a:t>
            </a:r>
            <a:r>
              <a:rPr lang="en-GB" dirty="0" smtClean="0"/>
              <a:t> life histories in wave 2</a:t>
            </a:r>
          </a:p>
          <a:p>
            <a:pPr lvl="1" eaLnBrk="1" hangingPunct="1"/>
            <a:r>
              <a:rPr lang="en-GB" dirty="0" err="1" smtClean="0"/>
              <a:t>bjobhist</a:t>
            </a:r>
            <a:r>
              <a:rPr lang="en-GB" dirty="0" smtClean="0"/>
              <a:t> </a:t>
            </a:r>
            <a:r>
              <a:rPr lang="en-GB" dirty="0" err="1" smtClean="0"/>
              <a:t>blifemst</a:t>
            </a:r>
            <a:r>
              <a:rPr lang="en-GB" dirty="0" smtClean="0"/>
              <a:t> </a:t>
            </a:r>
            <a:r>
              <a:rPr lang="en-GB" dirty="0" err="1" smtClean="0"/>
              <a:t>bmarriag</a:t>
            </a:r>
            <a:r>
              <a:rPr lang="en-GB" dirty="0" smtClean="0"/>
              <a:t> </a:t>
            </a:r>
            <a:r>
              <a:rPr lang="en-GB" dirty="0" err="1" smtClean="0"/>
              <a:t>bcohabit</a:t>
            </a:r>
            <a:r>
              <a:rPr lang="en-GB" dirty="0" smtClean="0"/>
              <a:t> </a:t>
            </a:r>
            <a:r>
              <a:rPr lang="en-GB" dirty="0" err="1" smtClean="0"/>
              <a:t>bchildnt</a:t>
            </a:r>
            <a:endParaRPr lang="en-GB" dirty="0" smtClean="0"/>
          </a:p>
          <a:p>
            <a:pPr lvl="1" eaLnBrk="1" hangingPunct="1"/>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2"/>
          <p:cNvSpPr>
            <a:spLocks noGrp="1" noChangeArrowheads="1"/>
          </p:cNvSpPr>
          <p:nvPr>
            <p:ph type="title"/>
          </p:nvPr>
        </p:nvSpPr>
        <p:spPr/>
        <p:txBody>
          <a:bodyPr/>
          <a:lstStyle/>
          <a:p>
            <a:pPr eaLnBrk="1" hangingPunct="1"/>
            <a:r>
              <a:rPr lang="en-GB" smtClean="0"/>
              <a:t>OLS</a:t>
            </a:r>
          </a:p>
        </p:txBody>
      </p:sp>
      <p:sp>
        <p:nvSpPr>
          <p:cNvPr id="2057" name="Rectangle 3"/>
          <p:cNvSpPr>
            <a:spLocks noGrp="1" noChangeArrowheads="1"/>
          </p:cNvSpPr>
          <p:nvPr>
            <p:ph type="body" sz="half" idx="1"/>
          </p:nvPr>
        </p:nvSpPr>
        <p:spPr>
          <a:xfrm>
            <a:off x="1079500" y="1258888"/>
            <a:ext cx="3795713" cy="5399087"/>
          </a:xfrm>
        </p:spPr>
        <p:txBody>
          <a:bodyPr/>
          <a:lstStyle/>
          <a:p>
            <a:pPr eaLnBrk="1" hangingPunct="1">
              <a:buFont typeface="Wingdings" pitchFamily="2" charset="2"/>
              <a:buNone/>
            </a:pPr>
            <a:endParaRPr lang="en-GB" sz="1600" smtClean="0"/>
          </a:p>
          <a:p>
            <a:pPr eaLnBrk="1" hangingPunct="1"/>
            <a:endParaRPr lang="en-GB" sz="1600" smtClean="0"/>
          </a:p>
          <a:p>
            <a:pPr lvl="1" eaLnBrk="1" hangingPunct="1"/>
            <a:endParaRPr lang="en-GB" sz="1300" smtClean="0"/>
          </a:p>
        </p:txBody>
      </p:sp>
      <p:graphicFrame>
        <p:nvGraphicFramePr>
          <p:cNvPr id="2050" name="Object 5"/>
          <p:cNvGraphicFramePr>
            <a:graphicFrameLocks noChangeAspect="1"/>
          </p:cNvGraphicFramePr>
          <p:nvPr>
            <p:ph sz="quarter" idx="3"/>
          </p:nvPr>
        </p:nvGraphicFramePr>
        <p:xfrm>
          <a:off x="1476375" y="2708275"/>
          <a:ext cx="1309688" cy="407988"/>
        </p:xfrm>
        <a:graphic>
          <a:graphicData uri="http://schemas.openxmlformats.org/presentationml/2006/ole">
            <p:oleObj spid="_x0000_s2050" name="Equation" r:id="rId4" imgW="825480" imgH="228600" progId="Equation.3">
              <p:embed/>
            </p:oleObj>
          </a:graphicData>
        </a:graphic>
      </p:graphicFrame>
      <p:sp>
        <p:nvSpPr>
          <p:cNvPr id="2058" name="AutoShape 14"/>
          <p:cNvSpPr>
            <a:spLocks noChangeArrowheads="1"/>
          </p:cNvSpPr>
          <p:nvPr/>
        </p:nvSpPr>
        <p:spPr bwMode="auto">
          <a:xfrm>
            <a:off x="1979613" y="3213100"/>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pPr algn="ctr"/>
            <a:endParaRPr lang="en-US"/>
          </a:p>
        </p:txBody>
      </p:sp>
      <p:sp>
        <p:nvSpPr>
          <p:cNvPr id="2059" name="AutoShape 15"/>
          <p:cNvSpPr>
            <a:spLocks noChangeArrowheads="1"/>
          </p:cNvSpPr>
          <p:nvPr/>
        </p:nvSpPr>
        <p:spPr bwMode="auto">
          <a:xfrm rot="-2272499">
            <a:off x="2484438" y="3213100"/>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2060" name="Text Box 16"/>
          <p:cNvSpPr txBox="1">
            <a:spLocks noChangeArrowheads="1"/>
          </p:cNvSpPr>
          <p:nvPr/>
        </p:nvSpPr>
        <p:spPr bwMode="auto">
          <a:xfrm>
            <a:off x="900113" y="3429000"/>
            <a:ext cx="1150937" cy="73025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Vector of explanatory variables</a:t>
            </a:r>
          </a:p>
        </p:txBody>
      </p:sp>
      <p:sp>
        <p:nvSpPr>
          <p:cNvPr id="2061" name="Text Box 17"/>
          <p:cNvSpPr txBox="1">
            <a:spLocks noChangeArrowheads="1"/>
          </p:cNvSpPr>
          <p:nvPr/>
        </p:nvSpPr>
        <p:spPr bwMode="auto">
          <a:xfrm>
            <a:off x="2843213" y="3500438"/>
            <a:ext cx="1439862" cy="51752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Vector of coefficients</a:t>
            </a:r>
          </a:p>
        </p:txBody>
      </p:sp>
      <p:graphicFrame>
        <p:nvGraphicFramePr>
          <p:cNvPr id="2051" name="Object 22"/>
          <p:cNvGraphicFramePr>
            <a:graphicFrameLocks noChangeAspect="1"/>
          </p:cNvGraphicFramePr>
          <p:nvPr/>
        </p:nvGraphicFramePr>
        <p:xfrm>
          <a:off x="5435600" y="2781300"/>
          <a:ext cx="1392238" cy="358775"/>
        </p:xfrm>
        <a:graphic>
          <a:graphicData uri="http://schemas.openxmlformats.org/presentationml/2006/ole">
            <p:oleObj spid="_x0000_s2051" name="Equation" r:id="rId5" imgW="787320" imgH="203040" progId="Equation.3">
              <p:embed/>
            </p:oleObj>
          </a:graphicData>
        </a:graphic>
      </p:graphicFrame>
      <p:graphicFrame>
        <p:nvGraphicFramePr>
          <p:cNvPr id="2052" name="Object 29"/>
          <p:cNvGraphicFramePr>
            <a:graphicFrameLocks noChangeAspect="1"/>
          </p:cNvGraphicFramePr>
          <p:nvPr/>
        </p:nvGraphicFramePr>
        <p:xfrm>
          <a:off x="5003800" y="4005263"/>
          <a:ext cx="3074988" cy="1738312"/>
        </p:xfrm>
        <a:graphic>
          <a:graphicData uri="http://schemas.openxmlformats.org/presentationml/2006/ole">
            <p:oleObj spid="_x0000_s2052" name="Equation" r:id="rId6" imgW="2565360" imgH="1447560" progId="Equation.3">
              <p:embed/>
            </p:oleObj>
          </a:graphicData>
        </a:graphic>
      </p:graphicFrame>
      <p:graphicFrame>
        <p:nvGraphicFramePr>
          <p:cNvPr id="2053" name="Object 30"/>
          <p:cNvGraphicFramePr>
            <a:graphicFrameLocks noChangeAspect="1"/>
          </p:cNvGraphicFramePr>
          <p:nvPr/>
        </p:nvGraphicFramePr>
        <p:xfrm>
          <a:off x="4514850" y="3321050"/>
          <a:ext cx="114300" cy="215900"/>
        </p:xfrm>
        <a:graphic>
          <a:graphicData uri="http://schemas.openxmlformats.org/presentationml/2006/ole">
            <p:oleObj spid="_x0000_s2053" name="Equation" r:id="rId7" imgW="114120" imgH="215640" progId="Equation.3">
              <p:embed/>
            </p:oleObj>
          </a:graphicData>
        </a:graphic>
      </p:graphicFrame>
      <p:graphicFrame>
        <p:nvGraphicFramePr>
          <p:cNvPr id="2054" name="Object 31"/>
          <p:cNvGraphicFramePr>
            <a:graphicFrameLocks noChangeAspect="1"/>
          </p:cNvGraphicFramePr>
          <p:nvPr/>
        </p:nvGraphicFramePr>
        <p:xfrm>
          <a:off x="900113" y="4221163"/>
          <a:ext cx="2592387" cy="1439862"/>
        </p:xfrm>
        <a:graphic>
          <a:graphicData uri="http://schemas.openxmlformats.org/presentationml/2006/ole">
            <p:oleObj spid="_x0000_s2054" name="Equation" r:id="rId8" imgW="1955520" imgH="1091880" progId="Equation.3">
              <p:embed/>
            </p:oleObj>
          </a:graphicData>
        </a:graphic>
      </p:graphicFrame>
      <p:graphicFrame>
        <p:nvGraphicFramePr>
          <p:cNvPr id="2055" name="Object 34"/>
          <p:cNvGraphicFramePr>
            <a:graphicFrameLocks noChangeAspect="1"/>
          </p:cNvGraphicFramePr>
          <p:nvPr>
            <p:ph sz="quarter" idx="2"/>
          </p:nvPr>
        </p:nvGraphicFramePr>
        <p:xfrm>
          <a:off x="2698750" y="1438275"/>
          <a:ext cx="4124325" cy="360363"/>
        </p:xfrm>
        <a:graphic>
          <a:graphicData uri="http://schemas.openxmlformats.org/presentationml/2006/ole">
            <p:oleObj spid="_x0000_s2055" name="Equation" r:id="rId9" imgW="2933640" imgH="228600" progId="Equation.3">
              <p:embed/>
            </p:oleObj>
          </a:graphicData>
        </a:graphic>
      </p:graphicFrame>
      <p:sp>
        <p:nvSpPr>
          <p:cNvPr id="2062" name="Text Box 35"/>
          <p:cNvSpPr txBox="1">
            <a:spLocks noChangeArrowheads="1"/>
          </p:cNvSpPr>
          <p:nvPr/>
        </p:nvSpPr>
        <p:spPr bwMode="auto">
          <a:xfrm>
            <a:off x="719138" y="2338388"/>
            <a:ext cx="1439862" cy="304800"/>
          </a:xfrm>
          <a:prstGeom prst="rect">
            <a:avLst/>
          </a:prstGeom>
          <a:noFill/>
          <a:ln w="9525">
            <a:noFill/>
            <a:miter lim="800000"/>
            <a:headEnd/>
            <a:tailEnd/>
          </a:ln>
        </p:spPr>
        <p:txBody>
          <a:bodyPr>
            <a:spAutoFit/>
          </a:bodyPr>
          <a:lstStyle/>
          <a:p>
            <a:pPr>
              <a:spcBef>
                <a:spcPct val="50000"/>
              </a:spcBef>
            </a:pPr>
            <a:r>
              <a:rPr lang="en-GB" sz="1400"/>
              <a:t>In vector form</a:t>
            </a:r>
          </a:p>
        </p:txBody>
      </p:sp>
      <p:sp>
        <p:nvSpPr>
          <p:cNvPr id="2063" name="Text Box 36"/>
          <p:cNvSpPr txBox="1">
            <a:spLocks noChangeArrowheads="1"/>
          </p:cNvSpPr>
          <p:nvPr/>
        </p:nvSpPr>
        <p:spPr bwMode="auto">
          <a:xfrm>
            <a:off x="4859338" y="2338388"/>
            <a:ext cx="1439862" cy="304800"/>
          </a:xfrm>
          <a:prstGeom prst="rect">
            <a:avLst/>
          </a:prstGeom>
          <a:noFill/>
          <a:ln w="9525">
            <a:noFill/>
            <a:miter lim="800000"/>
            <a:headEnd/>
            <a:tailEnd/>
          </a:ln>
        </p:spPr>
        <p:txBody>
          <a:bodyPr>
            <a:spAutoFit/>
          </a:bodyPr>
          <a:lstStyle/>
          <a:p>
            <a:pPr>
              <a:spcBef>
                <a:spcPct val="50000"/>
              </a:spcBef>
            </a:pPr>
            <a:r>
              <a:rPr lang="en-GB" sz="1400"/>
              <a:t>In matrix form</a:t>
            </a:r>
          </a:p>
        </p:txBody>
      </p:sp>
      <p:sp>
        <p:nvSpPr>
          <p:cNvPr id="2064" name="Text Box 37"/>
          <p:cNvSpPr txBox="1">
            <a:spLocks noChangeArrowheads="1"/>
          </p:cNvSpPr>
          <p:nvPr/>
        </p:nvSpPr>
        <p:spPr bwMode="auto">
          <a:xfrm>
            <a:off x="684213" y="5949950"/>
            <a:ext cx="7775575" cy="320675"/>
          </a:xfrm>
          <a:prstGeom prst="rect">
            <a:avLst/>
          </a:prstGeom>
          <a:noFill/>
          <a:ln w="9525">
            <a:noFill/>
            <a:miter lim="800000"/>
            <a:headEnd/>
            <a:tailEnd/>
          </a:ln>
        </p:spPr>
        <p:txBody>
          <a:bodyPr>
            <a:spAutoFit/>
          </a:bodyPr>
          <a:lstStyle/>
          <a:p>
            <a:pPr>
              <a:spcBef>
                <a:spcPct val="50000"/>
              </a:spcBef>
            </a:pPr>
            <a:r>
              <a:rPr lang="en-GB" sz="1500"/>
              <a:t>Note: you will often see x’</a:t>
            </a:r>
            <a:r>
              <a:rPr lang="el-GR" sz="1500"/>
              <a:t>β</a:t>
            </a:r>
            <a:r>
              <a:rPr lang="en-GB" sz="1500">
                <a:cs typeface="Times New Roman" pitchFamily="18" charset="0"/>
              </a:rPr>
              <a:t> written as x</a:t>
            </a:r>
            <a:r>
              <a:rPr lang="el-GR" sz="1500">
                <a:cs typeface="Times New Roman" pitchFamily="18" charset="0"/>
              </a:rPr>
              <a:t>β</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mtClean="0"/>
              <a:t>Some BHPS files</a:t>
            </a:r>
          </a:p>
        </p:txBody>
      </p:sp>
      <p:sp>
        <p:nvSpPr>
          <p:cNvPr id="44035" name="Rectangle 4"/>
          <p:cNvSpPr>
            <a:spLocks noGrp="1" noChangeArrowheads="1"/>
          </p:cNvSpPr>
          <p:nvPr>
            <p:ph type="body" idx="1"/>
          </p:nvPr>
        </p:nvSpPr>
        <p:spPr>
          <a:xfrm>
            <a:off x="611188" y="1258888"/>
            <a:ext cx="3060700" cy="5399087"/>
          </a:xfrm>
          <a:noFill/>
        </p:spPr>
        <p:txBody>
          <a:bodyPr/>
          <a:lstStyle/>
          <a:p>
            <a:pPr eaLnBrk="1" hangingPunct="1">
              <a:buFont typeface="Wingdings" pitchFamily="2" charset="2"/>
              <a:buNone/>
            </a:pPr>
            <a:endParaRPr lang="en-GB" sz="1100" smtClean="0">
              <a:latin typeface="Courier New" pitchFamily="49" charset="0"/>
            </a:endParaRPr>
          </a:p>
          <a:p>
            <a:pPr eaLnBrk="1" hangingPunct="1">
              <a:buFont typeface="Wingdings" pitchFamily="2" charset="2"/>
              <a:buNone/>
            </a:pPr>
            <a:r>
              <a:rPr lang="en-GB" sz="1100" smtClean="0">
                <a:latin typeface="Courier New" pitchFamily="49" charset="0"/>
              </a:rPr>
              <a:t> 768.1k   aindall.dta</a:t>
            </a:r>
          </a:p>
          <a:p>
            <a:pPr eaLnBrk="1" hangingPunct="1">
              <a:buFont typeface="Wingdings" pitchFamily="2" charset="2"/>
              <a:buNone/>
            </a:pPr>
            <a:r>
              <a:rPr lang="en-GB" sz="1100" smtClean="0">
                <a:latin typeface="Courier New" pitchFamily="49" charset="0"/>
              </a:rPr>
              <a:t>  10.7M   aindresp.dta      </a:t>
            </a:r>
          </a:p>
          <a:p>
            <a:pPr eaLnBrk="1" hangingPunct="1">
              <a:buFont typeface="Wingdings" pitchFamily="2" charset="2"/>
              <a:buNone/>
            </a:pPr>
            <a:r>
              <a:rPr lang="en-GB" sz="1100" smtClean="0">
                <a:latin typeface="Courier New" pitchFamily="49" charset="0"/>
              </a:rPr>
              <a:t>1626.3k   ahhresp.dta       </a:t>
            </a:r>
          </a:p>
          <a:p>
            <a:pPr eaLnBrk="1" hangingPunct="1">
              <a:buFont typeface="Wingdings" pitchFamily="2" charset="2"/>
              <a:buNone/>
            </a:pPr>
            <a:r>
              <a:rPr lang="en-GB" sz="1100" smtClean="0">
                <a:latin typeface="Courier New" pitchFamily="49" charset="0"/>
              </a:rPr>
              <a:t> 330.6k   ahhsamp.dta       </a:t>
            </a:r>
          </a:p>
          <a:p>
            <a:pPr eaLnBrk="1" hangingPunct="1">
              <a:buFont typeface="Wingdings" pitchFamily="2" charset="2"/>
              <a:buNone/>
            </a:pPr>
            <a:r>
              <a:rPr lang="en-GB" sz="1100" smtClean="0">
                <a:latin typeface="Courier New" pitchFamily="49" charset="0"/>
              </a:rPr>
              <a:t>1066.4k   aincome.dta       </a:t>
            </a:r>
          </a:p>
          <a:p>
            <a:pPr eaLnBrk="1" hangingPunct="1">
              <a:buFont typeface="Wingdings" pitchFamily="2" charset="2"/>
              <a:buNone/>
            </a:pPr>
            <a:r>
              <a:rPr lang="en-GB" sz="1100" smtClean="0">
                <a:latin typeface="Courier New" pitchFamily="49" charset="0"/>
              </a:rPr>
              <a:t> 541.3k   aegoalt.dta       </a:t>
            </a:r>
          </a:p>
          <a:p>
            <a:pPr eaLnBrk="1" hangingPunct="1">
              <a:buFont typeface="Wingdings" pitchFamily="2" charset="2"/>
              <a:buNone/>
            </a:pPr>
            <a:r>
              <a:rPr lang="en-GB" sz="1100" smtClean="0">
                <a:latin typeface="Courier New" pitchFamily="49" charset="0"/>
              </a:rPr>
              <a:t> 303.8k   ajobhist.dta  </a:t>
            </a:r>
          </a:p>
          <a:p>
            <a:pPr eaLnBrk="1" hangingPunct="1">
              <a:buFont typeface="Wingdings" pitchFamily="2" charset="2"/>
              <a:buNone/>
            </a:pPr>
            <a:endParaRPr lang="en-GB" sz="1100" smtClean="0">
              <a:latin typeface="Courier New" pitchFamily="49" charset="0"/>
            </a:endParaRPr>
          </a:p>
          <a:p>
            <a:pPr eaLnBrk="1" hangingPunct="1">
              <a:buFont typeface="Wingdings" pitchFamily="2" charset="2"/>
              <a:buNone/>
            </a:pPr>
            <a:r>
              <a:rPr lang="en-GB" sz="1100" smtClean="0">
                <a:latin typeface="Courier New" pitchFamily="49" charset="0"/>
              </a:rPr>
              <a:t>    </a:t>
            </a:r>
          </a:p>
          <a:p>
            <a:pPr eaLnBrk="1" hangingPunct="1">
              <a:buFont typeface="Wingdings" pitchFamily="2" charset="2"/>
              <a:buNone/>
            </a:pPr>
            <a:r>
              <a:rPr lang="en-GB" sz="1100" smtClean="0">
                <a:latin typeface="Courier New" pitchFamily="49" charset="0"/>
              </a:rPr>
              <a:t> 635.3k   bindsamp.dta      </a:t>
            </a:r>
          </a:p>
          <a:p>
            <a:pPr eaLnBrk="1" hangingPunct="1">
              <a:buFont typeface="Wingdings" pitchFamily="2" charset="2"/>
              <a:buNone/>
            </a:pPr>
            <a:r>
              <a:rPr lang="en-GB" sz="1100" smtClean="0">
                <a:latin typeface="Courier New" pitchFamily="49" charset="0"/>
              </a:rPr>
              <a:t> 978.2k   bindall.dta       </a:t>
            </a:r>
          </a:p>
          <a:p>
            <a:pPr eaLnBrk="1" hangingPunct="1">
              <a:buFont typeface="Wingdings" pitchFamily="2" charset="2"/>
              <a:buNone/>
            </a:pPr>
            <a:r>
              <a:rPr lang="en-GB" sz="1100" smtClean="0">
                <a:latin typeface="Courier New" pitchFamily="49" charset="0"/>
              </a:rPr>
              <a:t>  11.0M   bindresp.dta </a:t>
            </a:r>
          </a:p>
          <a:p>
            <a:pPr eaLnBrk="1" hangingPunct="1">
              <a:buFont typeface="Wingdings" pitchFamily="2" charset="2"/>
              <a:buNone/>
            </a:pPr>
            <a:r>
              <a:rPr lang="en-GB" sz="1100" smtClean="0">
                <a:latin typeface="Courier New" pitchFamily="49" charset="0"/>
              </a:rPr>
              <a:t>1499.7k   bhhresp.dta       </a:t>
            </a:r>
          </a:p>
          <a:p>
            <a:pPr eaLnBrk="1" hangingPunct="1">
              <a:buFont typeface="Wingdings" pitchFamily="2" charset="2"/>
              <a:buNone/>
            </a:pPr>
            <a:r>
              <a:rPr lang="en-GB" sz="1100" smtClean="0">
                <a:latin typeface="Courier New" pitchFamily="49" charset="0"/>
              </a:rPr>
              <a:t> 257.1k   bhhsamp.dta       </a:t>
            </a:r>
          </a:p>
          <a:p>
            <a:pPr eaLnBrk="1" hangingPunct="1">
              <a:buFont typeface="Wingdings" pitchFamily="2" charset="2"/>
              <a:buNone/>
            </a:pPr>
            <a:r>
              <a:rPr lang="en-GB" sz="1100" smtClean="0">
                <a:latin typeface="Courier New" pitchFamily="49" charset="0"/>
              </a:rPr>
              <a:t>1073.0k   bincome.dta       </a:t>
            </a:r>
          </a:p>
          <a:p>
            <a:pPr eaLnBrk="1" hangingPunct="1">
              <a:buFont typeface="Wingdings" pitchFamily="2" charset="2"/>
              <a:buNone/>
            </a:pPr>
            <a:r>
              <a:rPr lang="en-GB" sz="1100" smtClean="0">
                <a:latin typeface="Courier New" pitchFamily="49" charset="0"/>
              </a:rPr>
              <a:t> 546.5k   begoalt.dta       </a:t>
            </a:r>
          </a:p>
          <a:p>
            <a:pPr eaLnBrk="1" hangingPunct="1">
              <a:buFont typeface="Wingdings" pitchFamily="2" charset="2"/>
              <a:buNone/>
            </a:pPr>
            <a:r>
              <a:rPr lang="en-GB" sz="1100" smtClean="0">
                <a:latin typeface="Courier New" pitchFamily="49" charset="0"/>
              </a:rPr>
              <a:t> 237.8k   bjobhist.dta      </a:t>
            </a:r>
          </a:p>
          <a:p>
            <a:pPr eaLnBrk="1" hangingPunct="1">
              <a:buFont typeface="Wingdings" pitchFamily="2" charset="2"/>
              <a:buNone/>
            </a:pPr>
            <a:endParaRPr lang="en-GB" sz="1100" smtClean="0">
              <a:latin typeface="Courier New" pitchFamily="49" charset="0"/>
            </a:endParaRPr>
          </a:p>
          <a:p>
            <a:pPr eaLnBrk="1" hangingPunct="1">
              <a:buFont typeface="Wingdings" pitchFamily="2" charset="2"/>
              <a:buNone/>
            </a:pPr>
            <a:r>
              <a:rPr lang="en-GB" sz="1100" smtClean="0">
                <a:latin typeface="Courier New" pitchFamily="49" charset="0"/>
              </a:rPr>
              <a:t>  23.5k   bchildad.dta      </a:t>
            </a:r>
          </a:p>
          <a:p>
            <a:pPr eaLnBrk="1" hangingPunct="1">
              <a:buFont typeface="Wingdings" pitchFamily="2" charset="2"/>
              <a:buNone/>
            </a:pPr>
            <a:r>
              <a:rPr lang="en-GB" sz="1100" smtClean="0">
                <a:latin typeface="Courier New" pitchFamily="49" charset="0"/>
              </a:rPr>
              <a:t> 284.4k   bchildnt.dta      </a:t>
            </a:r>
          </a:p>
          <a:p>
            <a:pPr eaLnBrk="1" hangingPunct="1">
              <a:buFont typeface="Wingdings" pitchFamily="2" charset="2"/>
              <a:buNone/>
            </a:pPr>
            <a:r>
              <a:rPr lang="en-GB" sz="1100" smtClean="0">
                <a:latin typeface="Courier New" pitchFamily="49" charset="0"/>
              </a:rPr>
              <a:t>  34.3k   bcohabit.dta      </a:t>
            </a:r>
          </a:p>
          <a:p>
            <a:pPr eaLnBrk="1" hangingPunct="1">
              <a:buFont typeface="Wingdings" pitchFamily="2" charset="2"/>
              <a:buNone/>
            </a:pPr>
            <a:r>
              <a:rPr lang="en-GB" sz="1100" smtClean="0">
                <a:latin typeface="Courier New" pitchFamily="49" charset="0"/>
              </a:rPr>
              <a:t> 766.4k   blifemst.dta      </a:t>
            </a:r>
          </a:p>
          <a:p>
            <a:pPr eaLnBrk="1" hangingPunct="1">
              <a:buFont typeface="Wingdings" pitchFamily="2" charset="2"/>
              <a:buNone/>
            </a:pPr>
            <a:r>
              <a:rPr lang="en-GB" sz="1100" smtClean="0">
                <a:latin typeface="Courier New" pitchFamily="49" charset="0"/>
              </a:rPr>
              <a:t> 272.4k   bmarriag.dta</a:t>
            </a:r>
            <a:r>
              <a:rPr lang="en-GB" sz="1100" smtClean="0"/>
              <a:t>     </a:t>
            </a:r>
          </a:p>
          <a:p>
            <a:pPr eaLnBrk="1" hangingPunct="1">
              <a:buFont typeface="Wingdings" pitchFamily="2" charset="2"/>
              <a:buNone/>
            </a:pPr>
            <a:endParaRPr lang="en-GB" sz="1100" smtClean="0"/>
          </a:p>
        </p:txBody>
      </p:sp>
      <p:sp>
        <p:nvSpPr>
          <p:cNvPr id="44036" name="Rectangle 6"/>
          <p:cNvSpPr>
            <a:spLocks noChangeArrowheads="1"/>
          </p:cNvSpPr>
          <p:nvPr/>
        </p:nvSpPr>
        <p:spPr bwMode="auto">
          <a:xfrm>
            <a:off x="4643438" y="1258888"/>
            <a:ext cx="3060700" cy="5399087"/>
          </a:xfrm>
          <a:prstGeom prst="rect">
            <a:avLst/>
          </a:prstGeom>
          <a:noFill/>
          <a:ln w="9525">
            <a:noFill/>
            <a:miter lim="800000"/>
            <a:headEnd/>
            <a:tailEnd/>
          </a:ln>
        </p:spPr>
        <p:txBody>
          <a:bodyPr/>
          <a:lstStyle/>
          <a:p>
            <a:pPr>
              <a:spcBef>
                <a:spcPct val="20000"/>
              </a:spcBef>
              <a:buClr>
                <a:schemeClr val="tx1"/>
              </a:buClr>
              <a:buSzPct val="70000"/>
              <a:buFont typeface="Wingdings" pitchFamily="2" charset="2"/>
              <a:buNone/>
            </a:pPr>
            <a:r>
              <a:rPr lang="en-GB" sz="1100">
                <a:latin typeface="Courier New" pitchFamily="49" charset="0"/>
              </a:rPr>
              <a:t> 624.3k   cindsamp.dta      </a:t>
            </a:r>
          </a:p>
          <a:p>
            <a:pPr>
              <a:spcBef>
                <a:spcPct val="20000"/>
              </a:spcBef>
              <a:buClr>
                <a:schemeClr val="tx1"/>
              </a:buClr>
              <a:buSzPct val="70000"/>
              <a:buFont typeface="Wingdings" pitchFamily="2" charset="2"/>
              <a:buNone/>
            </a:pPr>
            <a:r>
              <a:rPr lang="en-GB" sz="1100">
                <a:latin typeface="Courier New" pitchFamily="49" charset="0"/>
              </a:rPr>
              <a:t> 975.6k   cindall.dta       </a:t>
            </a:r>
          </a:p>
          <a:p>
            <a:pPr>
              <a:spcBef>
                <a:spcPct val="20000"/>
              </a:spcBef>
              <a:buClr>
                <a:schemeClr val="tx1"/>
              </a:buClr>
              <a:buSzPct val="70000"/>
              <a:buFont typeface="Wingdings" pitchFamily="2" charset="2"/>
              <a:buNone/>
            </a:pPr>
            <a:r>
              <a:rPr lang="en-GB" sz="1100"/>
              <a:t>    </a:t>
            </a:r>
            <a:r>
              <a:rPr lang="en-GB" sz="1100">
                <a:latin typeface="Courier New" pitchFamily="49" charset="0"/>
              </a:rPr>
              <a:t>11.0M   cindresp.dta </a:t>
            </a:r>
          </a:p>
          <a:p>
            <a:pPr>
              <a:spcBef>
                <a:spcPct val="20000"/>
              </a:spcBef>
              <a:buClr>
                <a:schemeClr val="tx1"/>
              </a:buClr>
              <a:buSzPct val="70000"/>
              <a:buFont typeface="Wingdings" pitchFamily="2" charset="2"/>
              <a:buNone/>
            </a:pPr>
            <a:r>
              <a:rPr lang="en-GB" sz="1100">
                <a:latin typeface="Courier New" pitchFamily="49" charset="0"/>
              </a:rPr>
              <a:t>1539.0k   chhresp.dta       </a:t>
            </a:r>
          </a:p>
          <a:p>
            <a:pPr>
              <a:spcBef>
                <a:spcPct val="20000"/>
              </a:spcBef>
              <a:buClr>
                <a:schemeClr val="tx1"/>
              </a:buClr>
              <a:buSzPct val="70000"/>
              <a:buFont typeface="Wingdings" pitchFamily="2" charset="2"/>
              <a:buNone/>
            </a:pPr>
            <a:r>
              <a:rPr lang="en-GB" sz="1100">
                <a:latin typeface="Courier New" pitchFamily="49" charset="0"/>
              </a:rPr>
              <a:t> 287.4k   chhsamp.dta       </a:t>
            </a:r>
          </a:p>
          <a:p>
            <a:pPr>
              <a:spcBef>
                <a:spcPct val="20000"/>
              </a:spcBef>
              <a:buClr>
                <a:schemeClr val="tx1"/>
              </a:buClr>
              <a:buSzPct val="70000"/>
              <a:buFont typeface="Wingdings" pitchFamily="2" charset="2"/>
              <a:buNone/>
            </a:pPr>
            <a:r>
              <a:rPr lang="en-GB" sz="1100">
                <a:latin typeface="Courier New" pitchFamily="49" charset="0"/>
              </a:rPr>
              <a:t>1008.9k   cincome.dta       </a:t>
            </a:r>
          </a:p>
          <a:p>
            <a:pPr>
              <a:spcBef>
                <a:spcPct val="20000"/>
              </a:spcBef>
              <a:buClr>
                <a:schemeClr val="tx1"/>
              </a:buClr>
              <a:buSzPct val="70000"/>
              <a:buFont typeface="Wingdings" pitchFamily="2" charset="2"/>
              <a:buNone/>
            </a:pPr>
            <a:r>
              <a:rPr lang="en-GB" sz="1100">
                <a:latin typeface="Courier New" pitchFamily="49" charset="0"/>
              </a:rPr>
              <a:t> 542.2k   cegoalt.dta       </a:t>
            </a:r>
          </a:p>
          <a:p>
            <a:pPr>
              <a:spcBef>
                <a:spcPct val="20000"/>
              </a:spcBef>
              <a:buClr>
                <a:schemeClr val="tx1"/>
              </a:buClr>
              <a:buSzPct val="70000"/>
              <a:buFont typeface="Wingdings" pitchFamily="2" charset="2"/>
              <a:buNone/>
            </a:pPr>
            <a:r>
              <a:rPr lang="en-GB" sz="1100">
                <a:latin typeface="Courier New" pitchFamily="49" charset="0"/>
              </a:rPr>
              <a:t> 237.8k   cjobhist.dta      </a:t>
            </a:r>
          </a:p>
          <a:p>
            <a:pPr>
              <a:spcBef>
                <a:spcPct val="20000"/>
              </a:spcBef>
              <a:buClr>
                <a:schemeClr val="tx1"/>
              </a:buClr>
              <a:buSzPct val="70000"/>
              <a:buFont typeface="Wingdings" pitchFamily="2" charset="2"/>
              <a:buNone/>
            </a:pPr>
            <a:r>
              <a:rPr lang="en-GB" sz="1100">
                <a:latin typeface="Courier New" pitchFamily="49" charset="0"/>
              </a:rPr>
              <a:t>1675.0k   clifejob.dta      </a:t>
            </a:r>
          </a:p>
          <a:p>
            <a:pPr>
              <a:spcBef>
                <a:spcPct val="20000"/>
              </a:spcBef>
              <a:buClr>
                <a:schemeClr val="tx1"/>
              </a:buClr>
              <a:buSzPct val="70000"/>
              <a:buFont typeface="Wingdings" pitchFamily="2" charset="2"/>
              <a:buNone/>
            </a:pPr>
            <a:r>
              <a:rPr lang="en-GB" sz="1100">
                <a:latin typeface="Courier New" pitchFamily="49" charset="0"/>
              </a:rPr>
              <a:t> </a:t>
            </a:r>
          </a:p>
          <a:p>
            <a:pPr>
              <a:spcBef>
                <a:spcPct val="20000"/>
              </a:spcBef>
              <a:buClr>
                <a:schemeClr val="tx1"/>
              </a:buClr>
              <a:buSzPct val="70000"/>
              <a:buFont typeface="Wingdings" pitchFamily="2" charset="2"/>
              <a:buNone/>
            </a:pPr>
            <a:r>
              <a:rPr lang="en-GB" sz="1100">
                <a:latin typeface="Courier New" pitchFamily="49" charset="0"/>
              </a:rPr>
              <a:t>616.7k   dindsamp.dta      </a:t>
            </a:r>
          </a:p>
          <a:p>
            <a:pPr>
              <a:spcBef>
                <a:spcPct val="20000"/>
              </a:spcBef>
              <a:buClr>
                <a:schemeClr val="tx1"/>
              </a:buClr>
              <a:buSzPct val="70000"/>
              <a:buFont typeface="Wingdings" pitchFamily="2" charset="2"/>
              <a:buNone/>
            </a:pPr>
            <a:r>
              <a:rPr lang="en-GB" sz="1100">
                <a:latin typeface="Courier New" pitchFamily="49" charset="0"/>
              </a:rPr>
              <a:t>943.7k   dindall.dta       </a:t>
            </a:r>
          </a:p>
          <a:p>
            <a:pPr>
              <a:spcBef>
                <a:spcPct val="20000"/>
              </a:spcBef>
              <a:buClr>
                <a:schemeClr val="tx1"/>
              </a:buClr>
              <a:buSzPct val="70000"/>
              <a:buFont typeface="Wingdings" pitchFamily="2" charset="2"/>
              <a:buNone/>
            </a:pPr>
            <a:r>
              <a:rPr lang="en-GB" sz="1100">
                <a:latin typeface="Courier New" pitchFamily="49" charset="0"/>
              </a:rPr>
              <a:t> 11.2M   dindresp.dta </a:t>
            </a:r>
          </a:p>
          <a:p>
            <a:pPr>
              <a:spcBef>
                <a:spcPct val="20000"/>
              </a:spcBef>
              <a:buClr>
                <a:schemeClr val="tx1"/>
              </a:buClr>
              <a:buSzPct val="70000"/>
              <a:buFont typeface="Wingdings" pitchFamily="2" charset="2"/>
              <a:buNone/>
            </a:pPr>
            <a:r>
              <a:rPr lang="en-GB" sz="1100">
                <a:latin typeface="Courier New" pitchFamily="49" charset="0"/>
              </a:rPr>
              <a:t>1508.9k   dhhresp.dta       </a:t>
            </a:r>
          </a:p>
          <a:p>
            <a:pPr>
              <a:spcBef>
                <a:spcPct val="20000"/>
              </a:spcBef>
              <a:buClr>
                <a:schemeClr val="tx1"/>
              </a:buClr>
              <a:buSzPct val="70000"/>
              <a:buFont typeface="Wingdings" pitchFamily="2" charset="2"/>
              <a:buNone/>
            </a:pPr>
            <a:r>
              <a:rPr lang="en-GB" sz="1100">
                <a:latin typeface="Courier New" pitchFamily="49" charset="0"/>
              </a:rPr>
              <a:t> 301.9k   dhhsamp.dta       </a:t>
            </a:r>
          </a:p>
          <a:p>
            <a:pPr>
              <a:spcBef>
                <a:spcPct val="20000"/>
              </a:spcBef>
              <a:buClr>
                <a:schemeClr val="tx1"/>
              </a:buClr>
              <a:buSzPct val="70000"/>
              <a:buFont typeface="Wingdings" pitchFamily="2" charset="2"/>
              <a:buNone/>
            </a:pPr>
            <a:r>
              <a:rPr lang="en-GB" sz="1100">
                <a:latin typeface="Courier New" pitchFamily="49" charset="0"/>
              </a:rPr>
              <a:t>1019.7k   dincome.dta       </a:t>
            </a:r>
          </a:p>
          <a:p>
            <a:pPr>
              <a:spcBef>
                <a:spcPct val="20000"/>
              </a:spcBef>
              <a:buClr>
                <a:schemeClr val="tx1"/>
              </a:buClr>
              <a:buSzPct val="70000"/>
              <a:buFont typeface="Wingdings" pitchFamily="2" charset="2"/>
              <a:buNone/>
            </a:pPr>
            <a:r>
              <a:rPr lang="en-GB" sz="1100">
                <a:latin typeface="Courier New" pitchFamily="49" charset="0"/>
              </a:rPr>
              <a:t>531.8k   degoalt.dta       </a:t>
            </a:r>
          </a:p>
          <a:p>
            <a:pPr>
              <a:spcBef>
                <a:spcPct val="20000"/>
              </a:spcBef>
              <a:buClr>
                <a:schemeClr val="tx1"/>
              </a:buClr>
              <a:buSzPct val="70000"/>
              <a:buFont typeface="Wingdings" pitchFamily="2" charset="2"/>
              <a:buNone/>
            </a:pPr>
            <a:r>
              <a:rPr lang="en-GB" sz="1100">
                <a:latin typeface="Courier New" pitchFamily="49" charset="0"/>
              </a:rPr>
              <a:t>245.0k   djobhist.dta      </a:t>
            </a:r>
          </a:p>
          <a:p>
            <a:pPr>
              <a:spcBef>
                <a:spcPct val="20000"/>
              </a:spcBef>
              <a:buClr>
                <a:schemeClr val="tx1"/>
              </a:buClr>
              <a:buSzPct val="70000"/>
              <a:buFont typeface="Wingdings" pitchFamily="2" charset="2"/>
              <a:buNone/>
            </a:pPr>
            <a:r>
              <a:rPr lang="en-GB" sz="1100">
                <a:latin typeface="Courier New" pitchFamily="49" charset="0"/>
              </a:rPr>
              <a:t>129.0k   dyouth.dta        </a:t>
            </a:r>
          </a:p>
          <a:p>
            <a:pPr>
              <a:spcBef>
                <a:spcPct val="20000"/>
              </a:spcBef>
              <a:buClr>
                <a:schemeClr val="tx1"/>
              </a:buClr>
              <a:buSzPct val="70000"/>
              <a:buFont typeface="Wingdings" pitchFamily="2" charset="2"/>
              <a:buNone/>
            </a:pPr>
            <a:endParaRPr lang="en-GB" sz="1100">
              <a:latin typeface="Courier New" pitchFamily="49" charset="0"/>
            </a:endParaRPr>
          </a:p>
          <a:p>
            <a:pPr>
              <a:spcBef>
                <a:spcPct val="20000"/>
              </a:spcBef>
              <a:buClr>
                <a:schemeClr val="tx1"/>
              </a:buClr>
              <a:buSzPct val="70000"/>
              <a:buFont typeface="Wingdings" pitchFamily="2" charset="2"/>
              <a:buNone/>
            </a:pPr>
            <a:r>
              <a:rPr lang="en-GB" sz="1100">
                <a:latin typeface="Courier New" pitchFamily="49" charset="0"/>
              </a:rPr>
              <a:t>4977.3k  xwaveid.dta       </a:t>
            </a:r>
          </a:p>
          <a:p>
            <a:pPr>
              <a:spcBef>
                <a:spcPct val="20000"/>
              </a:spcBef>
              <a:buClr>
                <a:schemeClr val="tx1"/>
              </a:buClr>
              <a:buSzPct val="70000"/>
              <a:buFont typeface="Wingdings" pitchFamily="2" charset="2"/>
              <a:buNone/>
            </a:pPr>
            <a:r>
              <a:rPr lang="en-GB" sz="1100">
                <a:latin typeface="Courier New" pitchFamily="49" charset="0"/>
              </a:rPr>
              <a:t>1027.7k  xwlsten.dta</a:t>
            </a:r>
            <a:r>
              <a:rPr lang="en-GB" sz="1000">
                <a:latin typeface="Courier New" pitchFamily="49" charset="0"/>
              </a:rPr>
              <a:t>       </a:t>
            </a:r>
          </a:p>
          <a:p>
            <a:pPr>
              <a:spcBef>
                <a:spcPct val="20000"/>
              </a:spcBef>
              <a:buClr>
                <a:schemeClr val="tx1"/>
              </a:buClr>
              <a:buSzPct val="70000"/>
              <a:buFont typeface="Wingdings" pitchFamily="2" charset="2"/>
              <a:buNone/>
            </a:pPr>
            <a:r>
              <a:rPr lang="en-GB" sz="1000"/>
              <a:t>  </a:t>
            </a:r>
          </a:p>
          <a:p>
            <a:pPr>
              <a:spcBef>
                <a:spcPct val="20000"/>
              </a:spcBef>
              <a:buClr>
                <a:schemeClr val="tx1"/>
              </a:buClr>
              <a:buSzPct val="70000"/>
              <a:buFont typeface="Wingdings" pitchFamily="2" charset="2"/>
              <a:buNone/>
            </a:pPr>
            <a:r>
              <a:rPr lang="en-GB" sz="1000"/>
              <a:t>  </a:t>
            </a:r>
          </a:p>
          <a:p>
            <a:pPr>
              <a:lnSpc>
                <a:spcPct val="80000"/>
              </a:lnSpc>
              <a:spcBef>
                <a:spcPct val="20000"/>
              </a:spcBef>
              <a:buClr>
                <a:schemeClr val="tx1"/>
              </a:buClr>
              <a:buSzPct val="70000"/>
              <a:buFont typeface="Wingdings" pitchFamily="2" charset="2"/>
              <a:buNone/>
            </a:pPr>
            <a:endParaRPr lang="en-GB" sz="1000"/>
          </a:p>
          <a:p>
            <a:pPr>
              <a:lnSpc>
                <a:spcPct val="80000"/>
              </a:lnSpc>
              <a:spcBef>
                <a:spcPct val="20000"/>
              </a:spcBef>
              <a:buClr>
                <a:schemeClr val="tx1"/>
              </a:buClr>
              <a:buSzPct val="70000"/>
              <a:buFont typeface="Wingdings" pitchFamily="2" charset="2"/>
              <a:buNone/>
            </a:pPr>
            <a:endParaRPr lang="en-GB" sz="1000"/>
          </a:p>
        </p:txBody>
      </p:sp>
      <p:sp>
        <p:nvSpPr>
          <p:cNvPr id="44037" name="AutoShape 7"/>
          <p:cNvSpPr>
            <a:spLocks noChangeArrowheads="1"/>
          </p:cNvSpPr>
          <p:nvPr/>
        </p:nvSpPr>
        <p:spPr bwMode="auto">
          <a:xfrm rot="-2272499">
            <a:off x="6804025" y="5445125"/>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44038" name="AutoShape 8"/>
          <p:cNvSpPr>
            <a:spLocks noChangeArrowheads="1"/>
          </p:cNvSpPr>
          <p:nvPr/>
        </p:nvSpPr>
        <p:spPr bwMode="auto">
          <a:xfrm rot="-2272499">
            <a:off x="6732588" y="1341438"/>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44039" name="AutoShape 9"/>
          <p:cNvSpPr>
            <a:spLocks noChangeArrowheads="1"/>
          </p:cNvSpPr>
          <p:nvPr/>
        </p:nvSpPr>
        <p:spPr bwMode="auto">
          <a:xfrm rot="-6095406">
            <a:off x="6768307" y="4688681"/>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44040" name="AutoShape 10"/>
          <p:cNvSpPr>
            <a:spLocks noChangeArrowheads="1"/>
          </p:cNvSpPr>
          <p:nvPr/>
        </p:nvSpPr>
        <p:spPr bwMode="auto">
          <a:xfrm rot="-7219308">
            <a:off x="2807494" y="4977607"/>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endParaRPr lang="en-US"/>
          </a:p>
        </p:txBody>
      </p:sp>
      <p:sp>
        <p:nvSpPr>
          <p:cNvPr id="44041" name="Text Box 11"/>
          <p:cNvSpPr txBox="1">
            <a:spLocks noChangeArrowheads="1"/>
          </p:cNvSpPr>
          <p:nvPr/>
        </p:nvSpPr>
        <p:spPr bwMode="auto">
          <a:xfrm>
            <a:off x="3059113" y="4581525"/>
            <a:ext cx="1295400" cy="51752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Extra modules in Wave 2</a:t>
            </a:r>
          </a:p>
        </p:txBody>
      </p:sp>
      <p:sp>
        <p:nvSpPr>
          <p:cNvPr id="44042" name="Text Box 12"/>
          <p:cNvSpPr txBox="1">
            <a:spLocks noChangeArrowheads="1"/>
          </p:cNvSpPr>
          <p:nvPr/>
        </p:nvSpPr>
        <p:spPr bwMode="auto">
          <a:xfrm>
            <a:off x="7164388" y="1628775"/>
            <a:ext cx="1295400" cy="73025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Following sample members</a:t>
            </a:r>
          </a:p>
        </p:txBody>
      </p:sp>
      <p:sp>
        <p:nvSpPr>
          <p:cNvPr id="44043" name="Text Box 13"/>
          <p:cNvSpPr txBox="1">
            <a:spLocks noChangeArrowheads="1"/>
          </p:cNvSpPr>
          <p:nvPr/>
        </p:nvSpPr>
        <p:spPr bwMode="auto">
          <a:xfrm>
            <a:off x="7308850" y="4437063"/>
            <a:ext cx="1295400" cy="73025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Youth module introduced 1994</a:t>
            </a:r>
          </a:p>
        </p:txBody>
      </p:sp>
      <p:sp>
        <p:nvSpPr>
          <p:cNvPr id="44044" name="Text Box 14"/>
          <p:cNvSpPr txBox="1">
            <a:spLocks noChangeArrowheads="1"/>
          </p:cNvSpPr>
          <p:nvPr/>
        </p:nvSpPr>
        <p:spPr bwMode="auto">
          <a:xfrm>
            <a:off x="7164388" y="5734050"/>
            <a:ext cx="1295400" cy="51752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Cross-wave identifiers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GB" smtClean="0"/>
              <a:t>Person and household identifiers</a:t>
            </a:r>
          </a:p>
        </p:txBody>
      </p:sp>
      <p:sp>
        <p:nvSpPr>
          <p:cNvPr id="45059" name="Rectangle 3"/>
          <p:cNvSpPr>
            <a:spLocks noGrp="1" noChangeArrowheads="1"/>
          </p:cNvSpPr>
          <p:nvPr>
            <p:ph type="body" idx="1"/>
          </p:nvPr>
        </p:nvSpPr>
        <p:spPr/>
        <p:txBody>
          <a:bodyPr/>
          <a:lstStyle/>
          <a:p>
            <a:pPr eaLnBrk="1" hangingPunct="1"/>
            <a:r>
              <a:rPr lang="en-GB" smtClean="0"/>
              <a:t>BHPS (along with other panels such as ECHP, SOEP, ECHP) is a household survey – so everyone living in sample households becomes a member</a:t>
            </a:r>
          </a:p>
          <a:p>
            <a:pPr eaLnBrk="1" hangingPunct="1"/>
            <a:r>
              <a:rPr lang="en-GB" smtClean="0"/>
              <a:t>Need identifiers to</a:t>
            </a:r>
          </a:p>
          <a:p>
            <a:pPr lvl="1" eaLnBrk="1" hangingPunct="1">
              <a:buFont typeface="Wingdings" pitchFamily="2" charset="2"/>
              <a:buAutoNum type="arabicPeriod"/>
            </a:pPr>
            <a:r>
              <a:rPr lang="en-GB" smtClean="0"/>
              <a:t>Associate the same individual with him- or herself in different waves</a:t>
            </a:r>
          </a:p>
          <a:p>
            <a:pPr lvl="1" eaLnBrk="1" hangingPunct="1">
              <a:buFont typeface="Wingdings" pitchFamily="2" charset="2"/>
              <a:buAutoNum type="arabicPeriod"/>
            </a:pPr>
            <a:r>
              <a:rPr lang="en-GB" smtClean="0"/>
              <a:t>Link members of same household with each other in the same wave</a:t>
            </a:r>
          </a:p>
          <a:p>
            <a:pPr marL="1162050" lvl="2" indent="-247650" eaLnBrk="1" hangingPunct="1">
              <a:buFont typeface="Wingdings" pitchFamily="2" charset="2"/>
              <a:buNone/>
            </a:pPr>
            <a:r>
              <a:rPr lang="en-GB" smtClean="0"/>
              <a:t>- the HID identifier</a:t>
            </a:r>
          </a:p>
          <a:p>
            <a:pPr eaLnBrk="1" hangingPunct="1"/>
            <a:r>
              <a:rPr lang="en-GB" smtClean="0"/>
              <a:t>Note: no such thing as a longitudinal household!</a:t>
            </a:r>
          </a:p>
          <a:p>
            <a:pPr lvl="1" eaLnBrk="1" hangingPunct="1"/>
            <a:r>
              <a:rPr lang="en-GB" smtClean="0"/>
              <a:t>Household composition changes, household location changes…..</a:t>
            </a:r>
          </a:p>
          <a:p>
            <a:pPr lvl="1" eaLnBrk="1" hangingPunct="1"/>
            <a:r>
              <a:rPr lang="en-GB" smtClean="0"/>
              <a:t>HID is a cross-sectional concept only!</a:t>
            </a:r>
          </a:p>
          <a:p>
            <a:pPr lvl="1" eaLnBrk="1" hangingPunct="1">
              <a:buFont typeface="Wingdings" pitchFamily="2" charset="2"/>
              <a:buAutoNum type="arabicPeriod"/>
            </a:pPr>
            <a:endParaRPr lang="en-GB"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10"/>
          <p:cNvPicPr>
            <a:picLocks noGrp="1" noChangeAspect="1" noChangeArrowheads="1"/>
          </p:cNvPicPr>
          <p:nvPr>
            <p:ph idx="1"/>
          </p:nvPr>
        </p:nvPicPr>
        <p:blipFill>
          <a:blip r:embed="rId2" cstate="print"/>
          <a:srcRect r="31496"/>
          <a:stretch>
            <a:fillRect/>
          </a:stretch>
        </p:blipFill>
        <p:spPr>
          <a:xfrm>
            <a:off x="395288" y="1341438"/>
            <a:ext cx="6884987" cy="4837112"/>
          </a:xfrm>
          <a:noFill/>
        </p:spPr>
      </p:pic>
      <p:sp>
        <p:nvSpPr>
          <p:cNvPr id="46083" name="Rectangle 5"/>
          <p:cNvSpPr>
            <a:spLocks noGrp="1" noChangeArrowheads="1"/>
          </p:cNvSpPr>
          <p:nvPr>
            <p:ph type="title"/>
          </p:nvPr>
        </p:nvSpPr>
        <p:spPr/>
        <p:txBody>
          <a:bodyPr/>
          <a:lstStyle/>
          <a:p>
            <a:pPr eaLnBrk="1" hangingPunct="1"/>
            <a:r>
              <a:rPr lang="en-GB" sz="2000" smtClean="0"/>
              <a:t>What it looks like: 4 waves of data, sorted by pid and wave.</a:t>
            </a:r>
          </a:p>
        </p:txBody>
      </p:sp>
      <p:sp>
        <p:nvSpPr>
          <p:cNvPr id="46084" name="Rectangle 7"/>
          <p:cNvSpPr>
            <a:spLocks noChangeArrowheads="1"/>
          </p:cNvSpPr>
          <p:nvPr/>
        </p:nvSpPr>
        <p:spPr bwMode="auto">
          <a:xfrm>
            <a:off x="358775" y="1779588"/>
            <a:ext cx="5218113" cy="561975"/>
          </a:xfrm>
          <a:prstGeom prst="rect">
            <a:avLst/>
          </a:prstGeom>
          <a:solidFill>
            <a:schemeClr val="accent1">
              <a:alpha val="32941"/>
            </a:schemeClr>
          </a:solidFill>
          <a:ln w="9525">
            <a:solidFill>
              <a:schemeClr val="tx1"/>
            </a:solidFill>
            <a:miter lim="800000"/>
            <a:headEnd/>
            <a:tailEnd/>
          </a:ln>
        </p:spPr>
        <p:txBody>
          <a:bodyPr wrap="none" anchor="ctr"/>
          <a:lstStyle/>
          <a:p>
            <a:endParaRPr lang="en-US"/>
          </a:p>
        </p:txBody>
      </p:sp>
      <p:sp>
        <p:nvSpPr>
          <p:cNvPr id="46085" name="Rectangle 8"/>
          <p:cNvSpPr>
            <a:spLocks noChangeArrowheads="1"/>
          </p:cNvSpPr>
          <p:nvPr/>
        </p:nvSpPr>
        <p:spPr bwMode="auto">
          <a:xfrm>
            <a:off x="358775" y="2936875"/>
            <a:ext cx="5218113" cy="449263"/>
          </a:xfrm>
          <a:prstGeom prst="rect">
            <a:avLst/>
          </a:prstGeom>
          <a:solidFill>
            <a:schemeClr val="accent1">
              <a:alpha val="32941"/>
            </a:schemeClr>
          </a:solidFill>
          <a:ln w="9525">
            <a:solidFill>
              <a:schemeClr val="tx1"/>
            </a:solidFill>
            <a:miter lim="800000"/>
            <a:headEnd/>
            <a:tailEnd/>
          </a:ln>
        </p:spPr>
        <p:txBody>
          <a:bodyPr wrap="none" anchor="ctr"/>
          <a:lstStyle/>
          <a:p>
            <a:endParaRPr lang="en-US"/>
          </a:p>
        </p:txBody>
      </p:sp>
      <p:sp>
        <p:nvSpPr>
          <p:cNvPr id="46086" name="Rectangle 11"/>
          <p:cNvSpPr>
            <a:spLocks noChangeArrowheads="1"/>
          </p:cNvSpPr>
          <p:nvPr/>
        </p:nvSpPr>
        <p:spPr bwMode="auto">
          <a:xfrm>
            <a:off x="358775" y="3957638"/>
            <a:ext cx="5218113" cy="601662"/>
          </a:xfrm>
          <a:prstGeom prst="rect">
            <a:avLst/>
          </a:prstGeom>
          <a:solidFill>
            <a:schemeClr val="accent1">
              <a:alpha val="32941"/>
            </a:schemeClr>
          </a:solidFill>
          <a:ln w="9525">
            <a:solidFill>
              <a:schemeClr val="tx1"/>
            </a:solidFill>
            <a:miter lim="800000"/>
            <a:headEnd/>
            <a:tailEnd/>
          </a:ln>
        </p:spPr>
        <p:txBody>
          <a:bodyPr wrap="none" anchor="ctr"/>
          <a:lstStyle/>
          <a:p>
            <a:endParaRPr lang="en-US"/>
          </a:p>
        </p:txBody>
      </p:sp>
      <p:sp>
        <p:nvSpPr>
          <p:cNvPr id="46087" name="Rectangle 12"/>
          <p:cNvSpPr>
            <a:spLocks noChangeArrowheads="1"/>
          </p:cNvSpPr>
          <p:nvPr/>
        </p:nvSpPr>
        <p:spPr bwMode="auto">
          <a:xfrm>
            <a:off x="358775" y="5140325"/>
            <a:ext cx="5218113" cy="584200"/>
          </a:xfrm>
          <a:prstGeom prst="rect">
            <a:avLst/>
          </a:prstGeom>
          <a:solidFill>
            <a:schemeClr val="accent1">
              <a:alpha val="32941"/>
            </a:schemeClr>
          </a:solidFill>
          <a:ln w="9525">
            <a:solidFill>
              <a:schemeClr val="tx1"/>
            </a:solidFill>
            <a:miter lim="800000"/>
            <a:headEnd/>
            <a:tailEnd/>
          </a:ln>
        </p:spPr>
        <p:txBody>
          <a:bodyPr wrap="none" anchor="ctr"/>
          <a:lstStyle/>
          <a:p>
            <a:endParaRPr lang="en-US"/>
          </a:p>
        </p:txBody>
      </p:sp>
      <p:sp>
        <p:nvSpPr>
          <p:cNvPr id="46088" name="AutoShape 13"/>
          <p:cNvSpPr>
            <a:spLocks noChangeArrowheads="1"/>
          </p:cNvSpPr>
          <p:nvPr/>
        </p:nvSpPr>
        <p:spPr bwMode="auto">
          <a:xfrm rot="-5400000">
            <a:off x="5904707" y="2888456"/>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46089" name="Text Box 14"/>
          <p:cNvSpPr txBox="1">
            <a:spLocks noChangeArrowheads="1"/>
          </p:cNvSpPr>
          <p:nvPr/>
        </p:nvSpPr>
        <p:spPr bwMode="auto">
          <a:xfrm>
            <a:off x="6659563" y="2924175"/>
            <a:ext cx="1873250"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Not present at 2</a:t>
            </a:r>
            <a:r>
              <a:rPr lang="en-GB" sz="1400" baseline="30000">
                <a:latin typeface="Times New Roman" pitchFamily="18" charset="0"/>
              </a:rPr>
              <a:t>nd</a:t>
            </a:r>
            <a:r>
              <a:rPr lang="en-GB" sz="1400">
                <a:latin typeface="Times New Roman" pitchFamily="18" charset="0"/>
              </a:rPr>
              <a:t> wave</a:t>
            </a:r>
          </a:p>
        </p:txBody>
      </p:sp>
      <p:sp>
        <p:nvSpPr>
          <p:cNvPr id="46090" name="AutoShape 15"/>
          <p:cNvSpPr>
            <a:spLocks noChangeArrowheads="1"/>
          </p:cNvSpPr>
          <p:nvPr/>
        </p:nvSpPr>
        <p:spPr bwMode="auto">
          <a:xfrm rot="-5400000">
            <a:off x="5904707" y="3969543"/>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46091" name="Text Box 16"/>
          <p:cNvSpPr txBox="1">
            <a:spLocks noChangeArrowheads="1"/>
          </p:cNvSpPr>
          <p:nvPr/>
        </p:nvSpPr>
        <p:spPr bwMode="auto">
          <a:xfrm>
            <a:off x="6732588" y="4076700"/>
            <a:ext cx="1873250" cy="517525"/>
          </a:xfrm>
          <a:prstGeom prst="rect">
            <a:avLst/>
          </a:prstGeom>
          <a:noFill/>
          <a:ln w="9525">
            <a:noFill/>
            <a:miter lim="800000"/>
            <a:headEnd/>
            <a:tailEnd/>
          </a:ln>
        </p:spPr>
        <p:txBody>
          <a:bodyPr>
            <a:spAutoFit/>
          </a:bodyPr>
          <a:lstStyle/>
          <a:p>
            <a:pPr>
              <a:spcBef>
                <a:spcPct val="50000"/>
              </a:spcBef>
            </a:pPr>
            <a:r>
              <a:rPr lang="en-GB" sz="1400" dirty="0">
                <a:latin typeface="Times New Roman" pitchFamily="18" charset="0"/>
              </a:rPr>
              <a:t>A child, so no data on job or marital status</a:t>
            </a:r>
          </a:p>
        </p:txBody>
      </p:sp>
      <p:sp>
        <p:nvSpPr>
          <p:cNvPr id="46092" name="Text Box 17"/>
          <p:cNvSpPr txBox="1">
            <a:spLocks noChangeArrowheads="1"/>
          </p:cNvSpPr>
          <p:nvPr/>
        </p:nvSpPr>
        <p:spPr bwMode="auto">
          <a:xfrm>
            <a:off x="6516688" y="1484313"/>
            <a:ext cx="1873250" cy="11557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Observations in rows, variables in columns. Blue stripes show where one individual ends &amp; another begins</a:t>
            </a:r>
          </a:p>
        </p:txBody>
      </p:sp>
      <p:sp>
        <p:nvSpPr>
          <p:cNvPr id="13" name="AutoShape 15"/>
          <p:cNvSpPr>
            <a:spLocks noChangeArrowheads="1"/>
          </p:cNvSpPr>
          <p:nvPr/>
        </p:nvSpPr>
        <p:spPr bwMode="auto">
          <a:xfrm rot="-5400000">
            <a:off x="5832302" y="5049018"/>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14" name="Text Box 16"/>
          <p:cNvSpPr txBox="1">
            <a:spLocks noChangeArrowheads="1"/>
          </p:cNvSpPr>
          <p:nvPr/>
        </p:nvSpPr>
        <p:spPr bwMode="auto">
          <a:xfrm>
            <a:off x="6732240" y="5085184"/>
            <a:ext cx="1873250" cy="307777"/>
          </a:xfrm>
          <a:prstGeom prst="rect">
            <a:avLst/>
          </a:prstGeom>
          <a:noFill/>
          <a:ln w="9525">
            <a:noFill/>
            <a:miter lim="800000"/>
            <a:headEnd/>
            <a:tailEnd/>
          </a:ln>
        </p:spPr>
        <p:txBody>
          <a:bodyPr>
            <a:spAutoFit/>
          </a:bodyPr>
          <a:lstStyle/>
          <a:p>
            <a:pPr>
              <a:spcBef>
                <a:spcPct val="50000"/>
              </a:spcBef>
            </a:pPr>
            <a:r>
              <a:rPr lang="en-GB" sz="1400" dirty="0" smtClean="0">
                <a:latin typeface="Times New Roman" pitchFamily="18" charset="0"/>
              </a:rPr>
              <a:t>Surveyed twice in 70</a:t>
            </a:r>
            <a:r>
              <a:rPr lang="en-GB" sz="1400" baseline="30000" dirty="0" smtClean="0">
                <a:latin typeface="Times New Roman" pitchFamily="18" charset="0"/>
              </a:rPr>
              <a:t>th</a:t>
            </a:r>
            <a:r>
              <a:rPr lang="en-GB" sz="1400" dirty="0" smtClean="0">
                <a:latin typeface="Times New Roman" pitchFamily="18" charset="0"/>
              </a:rPr>
              <a:t> </a:t>
            </a:r>
            <a:endParaRPr lang="en-GB" sz="1400" dirty="0">
              <a:latin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0"/>
          <p:cNvPicPr>
            <a:picLocks noGrp="1" noChangeAspect="1" noChangeArrowheads="1"/>
          </p:cNvPicPr>
          <p:nvPr>
            <p:ph idx="1"/>
          </p:nvPr>
        </p:nvPicPr>
        <p:blipFill>
          <a:blip r:embed="rId3" cstate="print"/>
          <a:srcRect r="33302"/>
          <a:stretch>
            <a:fillRect/>
          </a:stretch>
        </p:blipFill>
        <p:spPr>
          <a:xfrm>
            <a:off x="395288" y="1341438"/>
            <a:ext cx="6348412" cy="4591050"/>
          </a:xfrm>
          <a:noFill/>
        </p:spPr>
      </p:pic>
      <p:sp>
        <p:nvSpPr>
          <p:cNvPr id="47107" name="Rectangle 2"/>
          <p:cNvSpPr>
            <a:spLocks noGrp="1" noChangeArrowheads="1"/>
          </p:cNvSpPr>
          <p:nvPr>
            <p:ph type="title"/>
          </p:nvPr>
        </p:nvSpPr>
        <p:spPr/>
        <p:txBody>
          <a:bodyPr/>
          <a:lstStyle/>
          <a:p>
            <a:pPr eaLnBrk="1" hangingPunct="1"/>
            <a:r>
              <a:rPr lang="en-GB" smtClean="0"/>
              <a:t>(Can also use ,nol option)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GB" smtClean="0"/>
              <a:t>Joining data sets together</a:t>
            </a:r>
          </a:p>
        </p:txBody>
      </p:sp>
      <p:pic>
        <p:nvPicPr>
          <p:cNvPr id="48131" name="Picture 13"/>
          <p:cNvPicPr>
            <a:picLocks noGrp="1" noChangeAspect="1" noChangeArrowheads="1"/>
          </p:cNvPicPr>
          <p:nvPr>
            <p:ph sz="half" idx="1"/>
          </p:nvPr>
        </p:nvPicPr>
        <p:blipFill>
          <a:blip r:embed="rId2" cstate="print"/>
          <a:srcRect b="546"/>
          <a:stretch>
            <a:fillRect/>
          </a:stretch>
        </p:blipFill>
        <p:spPr>
          <a:xfrm>
            <a:off x="395288" y="1341438"/>
            <a:ext cx="3746500" cy="3271837"/>
          </a:xfrm>
          <a:solidFill>
            <a:srgbClr val="CC99FF">
              <a:alpha val="18823"/>
            </a:srgbClr>
          </a:solidFill>
        </p:spPr>
      </p:pic>
      <p:pic>
        <p:nvPicPr>
          <p:cNvPr id="124944" name="Picture 16"/>
          <p:cNvPicPr>
            <a:picLocks noGrp="1" noChangeAspect="1" noChangeArrowheads="1"/>
          </p:cNvPicPr>
          <p:nvPr>
            <p:ph sz="quarter" idx="2"/>
          </p:nvPr>
        </p:nvPicPr>
        <p:blipFill>
          <a:blip r:embed="rId3" cstate="print"/>
          <a:srcRect/>
          <a:stretch>
            <a:fillRect/>
          </a:stretch>
        </p:blipFill>
        <p:spPr>
          <a:xfrm>
            <a:off x="385763" y="4633913"/>
            <a:ext cx="3767137" cy="2124075"/>
          </a:xfrm>
        </p:spPr>
      </p:pic>
      <p:sp>
        <p:nvSpPr>
          <p:cNvPr id="124938" name="Text Box 10"/>
          <p:cNvSpPr txBox="1">
            <a:spLocks noChangeArrowheads="1"/>
          </p:cNvSpPr>
          <p:nvPr/>
        </p:nvSpPr>
        <p:spPr bwMode="auto">
          <a:xfrm>
            <a:off x="5508104" y="5013176"/>
            <a:ext cx="2592387" cy="517525"/>
          </a:xfrm>
          <a:prstGeom prst="rect">
            <a:avLst/>
          </a:prstGeom>
          <a:noFill/>
          <a:ln w="9525">
            <a:noFill/>
            <a:miter lim="800000"/>
            <a:headEnd/>
            <a:tailEnd/>
          </a:ln>
        </p:spPr>
        <p:txBody>
          <a:bodyPr>
            <a:spAutoFit/>
          </a:bodyPr>
          <a:lstStyle/>
          <a:p>
            <a:pPr>
              <a:spcBef>
                <a:spcPct val="50000"/>
              </a:spcBef>
            </a:pPr>
            <a:r>
              <a:rPr lang="en-GB" sz="1400" dirty="0">
                <a:latin typeface="Times New Roman" pitchFamily="18" charset="0"/>
              </a:rPr>
              <a:t>Adding extra observations: “append” command</a:t>
            </a:r>
          </a:p>
        </p:txBody>
      </p:sp>
      <p:sp>
        <p:nvSpPr>
          <p:cNvPr id="124939" name="Text Box 11"/>
          <p:cNvSpPr txBox="1">
            <a:spLocks noChangeArrowheads="1"/>
          </p:cNvSpPr>
          <p:nvPr/>
        </p:nvSpPr>
        <p:spPr bwMode="auto">
          <a:xfrm>
            <a:off x="6084168" y="1844824"/>
            <a:ext cx="1873250" cy="517525"/>
          </a:xfrm>
          <a:prstGeom prst="rect">
            <a:avLst/>
          </a:prstGeom>
          <a:noFill/>
          <a:ln w="9525">
            <a:noFill/>
            <a:miter lim="800000"/>
            <a:headEnd/>
            <a:tailEnd/>
          </a:ln>
        </p:spPr>
        <p:txBody>
          <a:bodyPr>
            <a:spAutoFit/>
          </a:bodyPr>
          <a:lstStyle/>
          <a:p>
            <a:pPr>
              <a:spcBef>
                <a:spcPct val="50000"/>
              </a:spcBef>
            </a:pPr>
            <a:r>
              <a:rPr lang="en-GB" sz="1400" dirty="0">
                <a:latin typeface="Times New Roman" pitchFamily="18" charset="0"/>
              </a:rPr>
              <a:t>Adding extra variables: </a:t>
            </a:r>
            <a:br>
              <a:rPr lang="en-GB" sz="1400" dirty="0">
                <a:latin typeface="Times New Roman" pitchFamily="18" charset="0"/>
              </a:rPr>
            </a:br>
            <a:r>
              <a:rPr lang="en-GB" sz="1400" dirty="0">
                <a:latin typeface="Times New Roman" pitchFamily="18" charset="0"/>
              </a:rPr>
              <a:t>“merge” command</a:t>
            </a:r>
          </a:p>
        </p:txBody>
      </p:sp>
      <p:pic>
        <p:nvPicPr>
          <p:cNvPr id="124946" name="Picture 18"/>
          <p:cNvPicPr>
            <a:picLocks noGrp="1" noChangeAspect="1" noChangeArrowheads="1"/>
          </p:cNvPicPr>
          <p:nvPr>
            <p:ph sz="quarter" idx="3"/>
          </p:nvPr>
        </p:nvPicPr>
        <p:blipFill>
          <a:blip r:embed="rId4" cstate="print"/>
          <a:srcRect b="1093"/>
          <a:stretch>
            <a:fillRect/>
          </a:stretch>
        </p:blipFill>
        <p:spPr>
          <a:xfrm>
            <a:off x="3994150" y="1341438"/>
            <a:ext cx="1655763" cy="3249612"/>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5521 0.0148 L 0.38594 0.21443 " pathEditMode="relative" rAng="0" ptsTypes="AA">
                                      <p:cBhvr>
                                        <p:cTn id="6" dur="1000" fill="hold"/>
                                        <p:tgtEl>
                                          <p:spTgt spid="124938"/>
                                        </p:tgtEl>
                                        <p:attrNameLst>
                                          <p:attrName>ppt_x</p:attrName>
                                          <p:attrName>ppt_y</p:attrName>
                                        </p:attrNameLst>
                                      </p:cBhvr>
                                      <p:rCtr x="165" y="100"/>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24944"/>
                                        </p:tgtEl>
                                        <p:attrNameLst>
                                          <p:attrName>style.visibility</p:attrName>
                                        </p:attrNameLst>
                                      </p:cBhvr>
                                      <p:to>
                                        <p:strVal val="visible"/>
                                      </p:to>
                                    </p:set>
                                    <p:anim calcmode="lin" valueType="num">
                                      <p:cBhvr additive="base">
                                        <p:cTn id="11" dur="500" fill="hold"/>
                                        <p:tgtEl>
                                          <p:spTgt spid="124944"/>
                                        </p:tgtEl>
                                        <p:attrNameLst>
                                          <p:attrName>ppt_x</p:attrName>
                                        </p:attrNameLst>
                                      </p:cBhvr>
                                      <p:tavLst>
                                        <p:tav tm="0">
                                          <p:val>
                                            <p:strVal val="#ppt_x"/>
                                          </p:val>
                                        </p:tav>
                                        <p:tav tm="100000">
                                          <p:val>
                                            <p:strVal val="#ppt_x"/>
                                          </p:val>
                                        </p:tav>
                                      </p:tavLst>
                                    </p:anim>
                                    <p:anim calcmode="lin" valueType="num">
                                      <p:cBhvr additive="base">
                                        <p:cTn id="12" dur="500" fill="hold"/>
                                        <p:tgtEl>
                                          <p:spTgt spid="12494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5.55556E-7 4.98496E-6 L 0.14167 4.98496E-6 " pathEditMode="relative" rAng="0" ptsTypes="AA">
                                      <p:cBhvr>
                                        <p:cTn id="16" dur="1000" fill="hold"/>
                                        <p:tgtEl>
                                          <p:spTgt spid="124939"/>
                                        </p:tgtEl>
                                        <p:attrNameLst>
                                          <p:attrName>ppt_x</p:attrName>
                                          <p:attrName>ppt_y</p:attrName>
                                        </p:attrNameLst>
                                      </p:cBhvr>
                                      <p:rCtr x="71" y="0"/>
                                    </p:animMotion>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p:stCondLst>
                                    <p:cond delay="0"/>
                                  </p:stCondLst>
                                  <p:childTnLst>
                                    <p:set>
                                      <p:cBhvr>
                                        <p:cTn id="20" dur="1" fill="hold">
                                          <p:stCondLst>
                                            <p:cond delay="0"/>
                                          </p:stCondLst>
                                        </p:cTn>
                                        <p:tgtEl>
                                          <p:spTgt spid="124946"/>
                                        </p:tgtEl>
                                        <p:attrNameLst>
                                          <p:attrName>style.visibility</p:attrName>
                                        </p:attrNameLst>
                                      </p:cBhvr>
                                      <p:to>
                                        <p:strVal val="visible"/>
                                      </p:to>
                                    </p:set>
                                    <p:anim calcmode="lin" valueType="num">
                                      <p:cBhvr additive="base">
                                        <p:cTn id="21" dur="500" fill="hold"/>
                                        <p:tgtEl>
                                          <p:spTgt spid="124946"/>
                                        </p:tgtEl>
                                        <p:attrNameLst>
                                          <p:attrName>ppt_x</p:attrName>
                                        </p:attrNameLst>
                                      </p:cBhvr>
                                      <p:tavLst>
                                        <p:tav tm="0">
                                          <p:val>
                                            <p:strVal val="1+#ppt_w/2"/>
                                          </p:val>
                                        </p:tav>
                                        <p:tav tm="100000">
                                          <p:val>
                                            <p:strVal val="#ppt_x"/>
                                          </p:val>
                                        </p:tav>
                                      </p:tavLst>
                                    </p:anim>
                                    <p:anim calcmode="lin" valueType="num">
                                      <p:cBhvr additive="base">
                                        <p:cTn id="22" dur="500" fill="hold"/>
                                        <p:tgtEl>
                                          <p:spTgt spid="1249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8" grpId="0"/>
      <p:bldP spid="12493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GB" smtClean="0"/>
              <a:t>Whether appending or merging</a:t>
            </a:r>
          </a:p>
        </p:txBody>
      </p:sp>
      <p:sp>
        <p:nvSpPr>
          <p:cNvPr id="49155" name="Rectangle 3"/>
          <p:cNvSpPr>
            <a:spLocks noGrp="1" noChangeArrowheads="1"/>
          </p:cNvSpPr>
          <p:nvPr>
            <p:ph type="body" idx="1"/>
          </p:nvPr>
        </p:nvSpPr>
        <p:spPr/>
        <p:txBody>
          <a:bodyPr/>
          <a:lstStyle/>
          <a:p>
            <a:pPr eaLnBrk="1" hangingPunct="1"/>
            <a:r>
              <a:rPr lang="en-GB" smtClean="0"/>
              <a:t>Whether appending or merging</a:t>
            </a:r>
          </a:p>
          <a:p>
            <a:pPr lvl="1" eaLnBrk="1" hangingPunct="1"/>
            <a:r>
              <a:rPr lang="en-GB" smtClean="0"/>
              <a:t>The data set you are using at the time is called the “master” data</a:t>
            </a:r>
          </a:p>
          <a:p>
            <a:pPr lvl="1" eaLnBrk="1" hangingPunct="1"/>
            <a:r>
              <a:rPr lang="en-GB" smtClean="0"/>
              <a:t>The data set you want to merge it with is called the “using” data</a:t>
            </a:r>
          </a:p>
          <a:p>
            <a:pPr lvl="1" eaLnBrk="1" hangingPunct="1"/>
            <a:r>
              <a:rPr lang="en-GB" smtClean="0"/>
              <a:t>Make sure you can identify observations properly beforehand</a:t>
            </a:r>
          </a:p>
          <a:p>
            <a:pPr lvl="1" eaLnBrk="1" hangingPunct="1"/>
            <a:r>
              <a:rPr lang="en-GB" smtClean="0"/>
              <a:t>Make sure you can identify observations uniquely afterwards</a:t>
            </a:r>
          </a:p>
          <a:p>
            <a:pPr lvl="1" eaLnBrk="1" hangingPunct="1">
              <a:buFont typeface="Wingdings" pitchFamily="2" charset="2"/>
              <a:buNone/>
            </a:pPr>
            <a:endParaRPr lang="en-GB"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GB" smtClean="0"/>
              <a:t>Appending</a:t>
            </a:r>
          </a:p>
        </p:txBody>
      </p:sp>
      <p:sp>
        <p:nvSpPr>
          <p:cNvPr id="50179" name="Rectangle 3"/>
          <p:cNvSpPr>
            <a:spLocks noGrp="1" noChangeArrowheads="1"/>
          </p:cNvSpPr>
          <p:nvPr>
            <p:ph type="body" idx="1"/>
          </p:nvPr>
        </p:nvSpPr>
        <p:spPr/>
        <p:txBody>
          <a:bodyPr/>
          <a:lstStyle/>
          <a:p>
            <a:pPr eaLnBrk="1" hangingPunct="1"/>
            <a:r>
              <a:rPr lang="en-GB" smtClean="0"/>
              <a:t>Use this command to add more observations</a:t>
            </a:r>
          </a:p>
          <a:p>
            <a:pPr eaLnBrk="1" hangingPunct="1"/>
            <a:r>
              <a:rPr lang="en-GB" smtClean="0"/>
              <a:t>Relatively easy</a:t>
            </a:r>
          </a:p>
          <a:p>
            <a:pPr eaLnBrk="1" hangingPunct="1"/>
            <a:r>
              <a:rPr lang="en-GB" smtClean="0"/>
              <a:t>Check first that you are really adding observations you don’t already have (or that if you are adding duplicates, you really want to do this)</a:t>
            </a:r>
          </a:p>
          <a:p>
            <a:pPr eaLnBrk="1" hangingPunct="1"/>
            <a:r>
              <a:rPr lang="en-GB" smtClean="0"/>
              <a:t>Syntax: </a:t>
            </a:r>
            <a:r>
              <a:rPr lang="en-GB" smtClean="0">
                <a:latin typeface="Courier New" pitchFamily="49" charset="0"/>
              </a:rPr>
              <a:t>append using </a:t>
            </a:r>
            <a:r>
              <a:rPr lang="en-GB" i="1" smtClean="0">
                <a:latin typeface="Courier New" pitchFamily="49" charset="0"/>
              </a:rPr>
              <a:t>using_data</a:t>
            </a:r>
          </a:p>
          <a:p>
            <a:pPr eaLnBrk="1" hangingPunct="1"/>
            <a:r>
              <a:rPr lang="en-GB" smtClean="0"/>
              <a:t>STATA simply sticks the “using” data on the end of the “master” data</a:t>
            </a:r>
          </a:p>
          <a:p>
            <a:pPr eaLnBrk="1" hangingPunct="1"/>
            <a:r>
              <a:rPr lang="en-GB" smtClean="0"/>
              <a:t>STATA re-orders the variables if necessary.</a:t>
            </a:r>
          </a:p>
          <a:p>
            <a:pPr eaLnBrk="1" hangingPunct="1"/>
            <a:r>
              <a:rPr lang="en-GB" smtClean="0"/>
              <a:t>If the using data contain variables not present in the master data, STATA sets the values of these variables to missing in the using data</a:t>
            </a:r>
          </a:p>
          <a:p>
            <a:pPr eaLnBrk="1" hangingPunct="1"/>
            <a:r>
              <a:rPr lang="en-GB" smtClean="0"/>
              <a:t>(and vice versa if the master data contains variables not present in the using data)</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GB" smtClean="0"/>
              <a:t>Merging is more complicated</a:t>
            </a:r>
          </a:p>
        </p:txBody>
      </p:sp>
      <p:sp>
        <p:nvSpPr>
          <p:cNvPr id="51203" name="Rectangle 3"/>
          <p:cNvSpPr>
            <a:spLocks noGrp="1" noChangeArrowheads="1"/>
          </p:cNvSpPr>
          <p:nvPr>
            <p:ph type="body" idx="1"/>
          </p:nvPr>
        </p:nvSpPr>
        <p:spPr>
          <a:xfrm>
            <a:off x="1079500" y="1258888"/>
            <a:ext cx="7453313" cy="369887"/>
          </a:xfrm>
        </p:spPr>
        <p:txBody>
          <a:bodyPr/>
          <a:lstStyle/>
          <a:p>
            <a:pPr marL="533400" indent="-533400" eaLnBrk="1" hangingPunct="1"/>
            <a:r>
              <a:rPr lang="en-GB" smtClean="0"/>
              <a:t>Use “merge” to add more variables to a data set</a:t>
            </a:r>
          </a:p>
        </p:txBody>
      </p:sp>
      <p:sp>
        <p:nvSpPr>
          <p:cNvPr id="51204" name="Rectangle 4"/>
          <p:cNvSpPr>
            <a:spLocks noChangeArrowheads="1"/>
          </p:cNvSpPr>
          <p:nvPr/>
        </p:nvSpPr>
        <p:spPr bwMode="auto">
          <a:xfrm>
            <a:off x="1835150" y="1700213"/>
            <a:ext cx="2124075" cy="1295400"/>
          </a:xfrm>
          <a:prstGeom prst="rect">
            <a:avLst/>
          </a:prstGeom>
          <a:noFill/>
          <a:ln w="9525">
            <a:noFill/>
            <a:miter lim="800000"/>
            <a:headEnd/>
            <a:tailEnd/>
          </a:ln>
        </p:spPr>
        <p:txBody>
          <a:bodyPr/>
          <a:lstStyle/>
          <a:p>
            <a:pPr marL="533400" indent="-533400">
              <a:lnSpc>
                <a:spcPct val="80000"/>
              </a:lnSpc>
              <a:spcBef>
                <a:spcPct val="20000"/>
              </a:spcBef>
              <a:buClr>
                <a:schemeClr val="tx1"/>
              </a:buClr>
              <a:buSzPct val="70000"/>
              <a:buFont typeface="Wingdings" pitchFamily="2" charset="2"/>
              <a:buNone/>
            </a:pPr>
            <a:r>
              <a:rPr lang="en-GB" sz="1000"/>
              <a:t>Master data: age.dta</a:t>
            </a:r>
          </a:p>
          <a:p>
            <a:pPr marL="533400" indent="-533400">
              <a:lnSpc>
                <a:spcPct val="80000"/>
              </a:lnSpc>
              <a:spcBef>
                <a:spcPct val="20000"/>
              </a:spcBef>
              <a:buClr>
                <a:schemeClr val="tx1"/>
              </a:buClr>
              <a:buSzPct val="70000"/>
              <a:buFont typeface="Wingdings" pitchFamily="2" charset="2"/>
              <a:buNone/>
            </a:pPr>
            <a:r>
              <a:rPr lang="en-GB" sz="1000"/>
              <a:t>pid	wave	age	 </a:t>
            </a:r>
          </a:p>
          <a:p>
            <a:pPr marL="533400" indent="-533400">
              <a:lnSpc>
                <a:spcPct val="80000"/>
              </a:lnSpc>
              <a:spcBef>
                <a:spcPct val="20000"/>
              </a:spcBef>
              <a:buClr>
                <a:schemeClr val="tx1"/>
              </a:buClr>
              <a:buSzPct val="70000"/>
              <a:buFont typeface="Wingdings" pitchFamily="2" charset="2"/>
              <a:buNone/>
            </a:pPr>
            <a:r>
              <a:rPr lang="en-GB" sz="1000"/>
              <a:t>28005	1	30	 </a:t>
            </a:r>
          </a:p>
          <a:p>
            <a:pPr marL="533400" indent="-533400">
              <a:lnSpc>
                <a:spcPct val="80000"/>
              </a:lnSpc>
              <a:spcBef>
                <a:spcPct val="20000"/>
              </a:spcBef>
              <a:buClr>
                <a:schemeClr val="tx1"/>
              </a:buClr>
              <a:buSzPct val="70000"/>
              <a:buFont typeface="Wingdings" pitchFamily="2" charset="2"/>
              <a:buNone/>
            </a:pPr>
            <a:r>
              <a:rPr lang="en-GB" sz="1000"/>
              <a:t>19057	1	59	 </a:t>
            </a:r>
          </a:p>
          <a:p>
            <a:pPr marL="533400" indent="-533400">
              <a:lnSpc>
                <a:spcPct val="80000"/>
              </a:lnSpc>
              <a:spcBef>
                <a:spcPct val="20000"/>
              </a:spcBef>
              <a:buClr>
                <a:schemeClr val="tx1"/>
              </a:buClr>
              <a:buSzPct val="70000"/>
              <a:buFont typeface="Wingdings" pitchFamily="2" charset="2"/>
              <a:buNone/>
            </a:pPr>
            <a:r>
              <a:rPr lang="en-GB" sz="1000"/>
              <a:t>28005	2	31	 </a:t>
            </a:r>
          </a:p>
          <a:p>
            <a:pPr marL="533400" indent="-533400">
              <a:lnSpc>
                <a:spcPct val="80000"/>
              </a:lnSpc>
              <a:spcBef>
                <a:spcPct val="20000"/>
              </a:spcBef>
              <a:buClr>
                <a:schemeClr val="tx1"/>
              </a:buClr>
              <a:buSzPct val="70000"/>
              <a:buFont typeface="Wingdings" pitchFamily="2" charset="2"/>
              <a:buNone/>
            </a:pPr>
            <a:r>
              <a:rPr lang="en-GB" sz="1000"/>
              <a:t>19057	3	61	 </a:t>
            </a:r>
          </a:p>
          <a:p>
            <a:pPr marL="533400" indent="-533400">
              <a:lnSpc>
                <a:spcPct val="80000"/>
              </a:lnSpc>
              <a:spcBef>
                <a:spcPct val="20000"/>
              </a:spcBef>
              <a:buClr>
                <a:schemeClr val="tx1"/>
              </a:buClr>
              <a:buSzPct val="70000"/>
              <a:buFont typeface="Wingdings" pitchFamily="2" charset="2"/>
              <a:buNone/>
            </a:pPr>
            <a:r>
              <a:rPr lang="en-GB" sz="1000"/>
              <a:t>19057	4	62	 </a:t>
            </a:r>
          </a:p>
          <a:p>
            <a:pPr marL="533400" indent="-533400">
              <a:lnSpc>
                <a:spcPct val="80000"/>
              </a:lnSpc>
              <a:spcBef>
                <a:spcPct val="20000"/>
              </a:spcBef>
              <a:buClr>
                <a:schemeClr val="tx1"/>
              </a:buClr>
              <a:buSzPct val="70000"/>
              <a:buFont typeface="Wingdings" pitchFamily="2" charset="2"/>
              <a:buNone/>
            </a:pPr>
            <a:r>
              <a:rPr lang="en-GB" sz="1000"/>
              <a:t>28005	4	33</a:t>
            </a:r>
            <a:r>
              <a:rPr lang="en-GB" sz="800"/>
              <a:t>	 </a:t>
            </a:r>
          </a:p>
        </p:txBody>
      </p:sp>
      <p:sp>
        <p:nvSpPr>
          <p:cNvPr id="51205" name="Rectangle 5"/>
          <p:cNvSpPr>
            <a:spLocks noChangeArrowheads="1"/>
          </p:cNvSpPr>
          <p:nvPr/>
        </p:nvSpPr>
        <p:spPr bwMode="auto">
          <a:xfrm>
            <a:off x="4716463" y="1700213"/>
            <a:ext cx="2124075" cy="1295400"/>
          </a:xfrm>
          <a:prstGeom prst="rect">
            <a:avLst/>
          </a:prstGeom>
          <a:noFill/>
          <a:ln w="9525">
            <a:noFill/>
            <a:miter lim="800000"/>
            <a:headEnd/>
            <a:tailEnd/>
          </a:ln>
        </p:spPr>
        <p:txBody>
          <a:bodyPr/>
          <a:lstStyle/>
          <a:p>
            <a:pPr marL="533400" indent="-533400">
              <a:lnSpc>
                <a:spcPct val="80000"/>
              </a:lnSpc>
              <a:spcBef>
                <a:spcPct val="20000"/>
              </a:spcBef>
              <a:buClr>
                <a:schemeClr val="tx1"/>
              </a:buClr>
              <a:buSzPct val="70000"/>
              <a:buFont typeface="Wingdings" pitchFamily="2" charset="2"/>
              <a:buNone/>
            </a:pPr>
            <a:r>
              <a:rPr lang="en-GB" sz="1000"/>
              <a:t>Using data: sex.dta</a:t>
            </a:r>
          </a:p>
          <a:p>
            <a:pPr marL="533400" indent="-533400">
              <a:lnSpc>
                <a:spcPct val="80000"/>
              </a:lnSpc>
              <a:spcBef>
                <a:spcPct val="20000"/>
              </a:spcBef>
              <a:buClr>
                <a:schemeClr val="tx1"/>
              </a:buClr>
              <a:buSzPct val="70000"/>
              <a:buFont typeface="Wingdings" pitchFamily="2" charset="2"/>
              <a:buNone/>
            </a:pPr>
            <a:r>
              <a:rPr lang="en-GB" sz="1000"/>
              <a:t>pid	wave	sex	 </a:t>
            </a:r>
          </a:p>
          <a:p>
            <a:pPr marL="533400" indent="-533400">
              <a:lnSpc>
                <a:spcPct val="80000"/>
              </a:lnSpc>
              <a:spcBef>
                <a:spcPct val="20000"/>
              </a:spcBef>
              <a:buClr>
                <a:schemeClr val="tx1"/>
              </a:buClr>
              <a:buSzPct val="70000"/>
              <a:buFont typeface="Wingdings" pitchFamily="2" charset="2"/>
              <a:buNone/>
            </a:pPr>
            <a:r>
              <a:rPr lang="en-GB" sz="1000"/>
              <a:t>19057	1	female	 </a:t>
            </a:r>
          </a:p>
          <a:p>
            <a:pPr marL="533400" indent="-533400">
              <a:lnSpc>
                <a:spcPct val="80000"/>
              </a:lnSpc>
              <a:spcBef>
                <a:spcPct val="20000"/>
              </a:spcBef>
              <a:buClr>
                <a:schemeClr val="tx1"/>
              </a:buClr>
              <a:buSzPct val="70000"/>
              <a:buFont typeface="Wingdings" pitchFamily="2" charset="2"/>
              <a:buNone/>
            </a:pPr>
            <a:r>
              <a:rPr lang="en-GB" sz="1000"/>
              <a:t>19057	3	female	 </a:t>
            </a:r>
          </a:p>
          <a:p>
            <a:pPr marL="533400" indent="-533400">
              <a:lnSpc>
                <a:spcPct val="80000"/>
              </a:lnSpc>
              <a:spcBef>
                <a:spcPct val="20000"/>
              </a:spcBef>
              <a:buClr>
                <a:schemeClr val="tx1"/>
              </a:buClr>
              <a:buSzPct val="70000"/>
              <a:buFont typeface="Wingdings" pitchFamily="2" charset="2"/>
              <a:buNone/>
            </a:pPr>
            <a:r>
              <a:rPr lang="en-GB" sz="1000"/>
              <a:t>28005	1	male	 </a:t>
            </a:r>
          </a:p>
          <a:p>
            <a:pPr marL="533400" indent="-533400">
              <a:lnSpc>
                <a:spcPct val="80000"/>
              </a:lnSpc>
              <a:spcBef>
                <a:spcPct val="20000"/>
              </a:spcBef>
              <a:buClr>
                <a:schemeClr val="tx1"/>
              </a:buClr>
              <a:buSzPct val="70000"/>
              <a:buFont typeface="Wingdings" pitchFamily="2" charset="2"/>
              <a:buNone/>
            </a:pPr>
            <a:r>
              <a:rPr lang="en-GB" sz="1000"/>
              <a:t>28005	2	male	 </a:t>
            </a:r>
          </a:p>
          <a:p>
            <a:pPr marL="533400" indent="-533400">
              <a:lnSpc>
                <a:spcPct val="80000"/>
              </a:lnSpc>
              <a:spcBef>
                <a:spcPct val="20000"/>
              </a:spcBef>
              <a:buClr>
                <a:schemeClr val="tx1"/>
              </a:buClr>
              <a:buSzPct val="70000"/>
              <a:buFont typeface="Wingdings" pitchFamily="2" charset="2"/>
              <a:buNone/>
            </a:pPr>
            <a:r>
              <a:rPr lang="en-GB" sz="1000"/>
              <a:t>28005	4	male	 </a:t>
            </a:r>
          </a:p>
          <a:p>
            <a:pPr marL="533400" indent="-533400">
              <a:lnSpc>
                <a:spcPct val="80000"/>
              </a:lnSpc>
              <a:spcBef>
                <a:spcPct val="20000"/>
              </a:spcBef>
              <a:buClr>
                <a:schemeClr val="tx1"/>
              </a:buClr>
              <a:buSzPct val="70000"/>
              <a:buFont typeface="Wingdings" pitchFamily="2" charset="2"/>
              <a:buNone/>
            </a:pPr>
            <a:r>
              <a:rPr lang="en-GB" sz="1000"/>
              <a:t>42571	1	male	 </a:t>
            </a:r>
          </a:p>
          <a:p>
            <a:pPr marL="533400" indent="-533400">
              <a:lnSpc>
                <a:spcPct val="80000"/>
              </a:lnSpc>
              <a:spcBef>
                <a:spcPct val="20000"/>
              </a:spcBef>
              <a:buClr>
                <a:schemeClr val="tx1"/>
              </a:buClr>
              <a:buSzPct val="70000"/>
              <a:buFont typeface="Wingdings" pitchFamily="2" charset="2"/>
              <a:buNone/>
            </a:pPr>
            <a:r>
              <a:rPr lang="en-GB" sz="1000"/>
              <a:t>42571	3	male	</a:t>
            </a:r>
            <a:r>
              <a:rPr lang="en-GB" sz="800"/>
              <a:t> </a:t>
            </a:r>
          </a:p>
        </p:txBody>
      </p:sp>
      <p:sp>
        <p:nvSpPr>
          <p:cNvPr id="49158" name="Rectangle 6"/>
          <p:cNvSpPr>
            <a:spLocks noChangeArrowheads="1"/>
          </p:cNvSpPr>
          <p:nvPr/>
        </p:nvSpPr>
        <p:spPr bwMode="auto">
          <a:xfrm>
            <a:off x="1042988" y="3284538"/>
            <a:ext cx="7416800" cy="2787650"/>
          </a:xfrm>
          <a:prstGeom prst="rect">
            <a:avLst/>
          </a:prstGeom>
          <a:noFill/>
          <a:ln w="9525">
            <a:noFill/>
            <a:miter lim="800000"/>
            <a:headEnd/>
            <a:tailEnd/>
          </a:ln>
        </p:spPr>
        <p:txBody>
          <a:bodyPr/>
          <a:lstStyle/>
          <a:p>
            <a:pPr marL="492125" indent="-228600">
              <a:spcBef>
                <a:spcPct val="10000"/>
              </a:spcBef>
              <a:buClr>
                <a:schemeClr val="accent2"/>
              </a:buClr>
              <a:buFont typeface="Arial" pitchFamily="34" charset="0"/>
              <a:buChar char="•"/>
              <a:defRPr/>
            </a:pPr>
            <a:endParaRPr lang="en-GB" sz="1000" dirty="0">
              <a:latin typeface="Lucida Sans Unicode" pitchFamily="34" charset="0"/>
            </a:endParaRPr>
          </a:p>
          <a:p>
            <a:pPr marL="492125" indent="-228600">
              <a:spcBef>
                <a:spcPct val="10000"/>
              </a:spcBef>
              <a:buClr>
                <a:schemeClr val="accent2"/>
              </a:buClr>
              <a:defRPr/>
            </a:pPr>
            <a:endParaRPr lang="en-GB" sz="1000" dirty="0">
              <a:latin typeface="Lucida Sans Unicode" pitchFamily="34" charset="0"/>
            </a:endParaRPr>
          </a:p>
        </p:txBody>
      </p:sp>
      <p:sp>
        <p:nvSpPr>
          <p:cNvPr id="7" name="Rectangle 8"/>
          <p:cNvSpPr>
            <a:spLocks noChangeArrowheads="1"/>
          </p:cNvSpPr>
          <p:nvPr/>
        </p:nvSpPr>
        <p:spPr bwMode="auto">
          <a:xfrm>
            <a:off x="467544" y="3284984"/>
            <a:ext cx="7453312" cy="720725"/>
          </a:xfrm>
          <a:prstGeom prst="rect">
            <a:avLst/>
          </a:prstGeom>
          <a:noFill/>
          <a:ln w="9525">
            <a:noFill/>
            <a:miter lim="800000"/>
            <a:headEnd/>
            <a:tailEnd/>
          </a:ln>
        </p:spPr>
        <p:txBody>
          <a:bodyPr/>
          <a:lstStyle/>
          <a:p>
            <a:pPr marL="533400" indent="-533400">
              <a:spcBef>
                <a:spcPct val="20000"/>
              </a:spcBef>
              <a:buClr>
                <a:schemeClr val="tx1"/>
              </a:buClr>
              <a:buSzPct val="70000"/>
              <a:buFont typeface="Wingdings" pitchFamily="2" charset="2"/>
              <a:buChar char="¢"/>
            </a:pPr>
            <a:r>
              <a:rPr lang="en-GB" dirty="0"/>
              <a:t>Notice that both data sets don’t contain the same observations</a:t>
            </a:r>
          </a:p>
          <a:p>
            <a:pPr marL="1406525" lvl="2" indent="-228600">
              <a:spcBef>
                <a:spcPct val="20000"/>
              </a:spcBef>
              <a:buClr>
                <a:schemeClr val="accent2"/>
              </a:buClr>
              <a:buFontTx/>
              <a:buChar char="•"/>
            </a:pPr>
            <a:r>
              <a:rPr lang="en-GB" sz="1300" dirty="0"/>
              <a:t>Merge 1:1 </a:t>
            </a:r>
            <a:r>
              <a:rPr lang="en-GB" sz="1300" dirty="0" err="1"/>
              <a:t>pid</a:t>
            </a:r>
            <a:r>
              <a:rPr lang="en-GB" sz="1300" dirty="0"/>
              <a:t> wave using sex</a:t>
            </a:r>
          </a:p>
        </p:txBody>
      </p:sp>
      <p:sp>
        <p:nvSpPr>
          <p:cNvPr id="8" name="Rectangle 4"/>
          <p:cNvSpPr>
            <a:spLocks noChangeArrowheads="1"/>
          </p:cNvSpPr>
          <p:nvPr/>
        </p:nvSpPr>
        <p:spPr bwMode="auto">
          <a:xfrm>
            <a:off x="1143000" y="4286250"/>
            <a:ext cx="2663825" cy="1657350"/>
          </a:xfrm>
          <a:prstGeom prst="rect">
            <a:avLst/>
          </a:prstGeom>
          <a:noFill/>
          <a:ln w="9525">
            <a:noFill/>
            <a:miter lim="800000"/>
            <a:headEnd/>
            <a:tailEnd/>
          </a:ln>
        </p:spPr>
        <p:txBody>
          <a:bodyPr/>
          <a:lstStyle/>
          <a:p>
            <a:pPr marL="533400" indent="-533400">
              <a:lnSpc>
                <a:spcPct val="80000"/>
              </a:lnSpc>
              <a:spcBef>
                <a:spcPct val="20000"/>
              </a:spcBef>
              <a:buClr>
                <a:schemeClr val="tx1"/>
              </a:buClr>
              <a:buSzPct val="70000"/>
              <a:buFont typeface="Wingdings" pitchFamily="2" charset="2"/>
              <a:buNone/>
              <a:tabLst>
                <a:tab pos="987425" algn="l"/>
                <a:tab pos="1258888" algn="l"/>
              </a:tabLst>
            </a:pPr>
            <a:r>
              <a:rPr lang="en-GB" sz="800" dirty="0" err="1"/>
              <a:t>pid</a:t>
            </a:r>
            <a:r>
              <a:rPr lang="en-GB" sz="800" dirty="0"/>
              <a:t>	wave	age	sex	 _merge</a:t>
            </a:r>
          </a:p>
          <a:p>
            <a:pPr marL="533400" indent="-533400">
              <a:lnSpc>
                <a:spcPct val="80000"/>
              </a:lnSpc>
              <a:spcBef>
                <a:spcPct val="20000"/>
              </a:spcBef>
              <a:buClr>
                <a:schemeClr val="tx1"/>
              </a:buClr>
              <a:buSzPct val="70000"/>
              <a:buFont typeface="Wingdings" pitchFamily="2" charset="2"/>
              <a:buNone/>
              <a:tabLst>
                <a:tab pos="987425" algn="l"/>
                <a:tab pos="1258888" algn="l"/>
              </a:tabLst>
            </a:pPr>
            <a:r>
              <a:rPr lang="en-GB" sz="800" dirty="0"/>
              <a:t>19057	1	59	female	3</a:t>
            </a:r>
          </a:p>
          <a:p>
            <a:pPr marL="533400" indent="-533400">
              <a:lnSpc>
                <a:spcPct val="80000"/>
              </a:lnSpc>
              <a:spcBef>
                <a:spcPct val="20000"/>
              </a:spcBef>
              <a:buClr>
                <a:schemeClr val="tx1"/>
              </a:buClr>
              <a:buSzPct val="70000"/>
              <a:buFont typeface="Wingdings" pitchFamily="2" charset="2"/>
              <a:buNone/>
              <a:tabLst>
                <a:tab pos="987425" algn="l"/>
                <a:tab pos="1258888" algn="l"/>
              </a:tabLst>
            </a:pPr>
            <a:r>
              <a:rPr lang="en-GB" sz="800" dirty="0"/>
              <a:t>19057	3	61	female	3</a:t>
            </a:r>
          </a:p>
          <a:p>
            <a:pPr marL="533400" indent="-533400">
              <a:lnSpc>
                <a:spcPct val="80000"/>
              </a:lnSpc>
              <a:spcBef>
                <a:spcPct val="20000"/>
              </a:spcBef>
              <a:buClr>
                <a:schemeClr val="tx1"/>
              </a:buClr>
              <a:buSzPct val="70000"/>
              <a:buFont typeface="Wingdings" pitchFamily="2" charset="2"/>
              <a:buNone/>
              <a:tabLst>
                <a:tab pos="987425" algn="l"/>
                <a:tab pos="1258888" algn="l"/>
              </a:tabLst>
            </a:pPr>
            <a:r>
              <a:rPr lang="en-GB" sz="800" dirty="0"/>
              <a:t>19057	4	62	 .	1</a:t>
            </a:r>
          </a:p>
          <a:p>
            <a:pPr marL="533400" indent="-533400">
              <a:lnSpc>
                <a:spcPct val="80000"/>
              </a:lnSpc>
              <a:spcBef>
                <a:spcPct val="20000"/>
              </a:spcBef>
              <a:buClr>
                <a:schemeClr val="tx1"/>
              </a:buClr>
              <a:buSzPct val="70000"/>
              <a:buFont typeface="Wingdings" pitchFamily="2" charset="2"/>
              <a:buNone/>
              <a:tabLst>
                <a:tab pos="987425" algn="l"/>
                <a:tab pos="1258888" algn="l"/>
              </a:tabLst>
            </a:pPr>
            <a:r>
              <a:rPr lang="en-GB" sz="800" dirty="0"/>
              <a:t>28005	1	30	male	3</a:t>
            </a:r>
          </a:p>
          <a:p>
            <a:pPr marL="533400" indent="-533400">
              <a:lnSpc>
                <a:spcPct val="80000"/>
              </a:lnSpc>
              <a:spcBef>
                <a:spcPct val="20000"/>
              </a:spcBef>
              <a:buClr>
                <a:schemeClr val="tx1"/>
              </a:buClr>
              <a:buSzPct val="70000"/>
              <a:buFont typeface="Wingdings" pitchFamily="2" charset="2"/>
              <a:buNone/>
              <a:tabLst>
                <a:tab pos="987425" algn="l"/>
                <a:tab pos="1258888" algn="l"/>
              </a:tabLst>
            </a:pPr>
            <a:r>
              <a:rPr lang="en-GB" sz="800" dirty="0"/>
              <a:t>28005	2	31	male	3</a:t>
            </a:r>
          </a:p>
          <a:p>
            <a:pPr marL="533400" indent="-533400">
              <a:lnSpc>
                <a:spcPct val="80000"/>
              </a:lnSpc>
              <a:spcBef>
                <a:spcPct val="20000"/>
              </a:spcBef>
              <a:buClr>
                <a:schemeClr val="tx1"/>
              </a:buClr>
              <a:buSzPct val="70000"/>
              <a:buFont typeface="Wingdings" pitchFamily="2" charset="2"/>
              <a:buNone/>
              <a:tabLst>
                <a:tab pos="987425" algn="l"/>
                <a:tab pos="1258888" algn="l"/>
              </a:tabLst>
            </a:pPr>
            <a:r>
              <a:rPr lang="en-GB" sz="800" dirty="0"/>
              <a:t>28005	4	33	male	3</a:t>
            </a:r>
          </a:p>
          <a:p>
            <a:pPr marL="533400" indent="-533400">
              <a:lnSpc>
                <a:spcPct val="80000"/>
              </a:lnSpc>
              <a:spcBef>
                <a:spcPct val="20000"/>
              </a:spcBef>
              <a:buClr>
                <a:schemeClr val="tx1"/>
              </a:buClr>
              <a:buSzPct val="70000"/>
              <a:buFont typeface="Wingdings" pitchFamily="2" charset="2"/>
              <a:buNone/>
              <a:tabLst>
                <a:tab pos="987425" algn="l"/>
                <a:tab pos="1258888" algn="l"/>
              </a:tabLst>
            </a:pPr>
            <a:r>
              <a:rPr lang="en-GB" sz="800" dirty="0"/>
              <a:t>42571	1	.	male	2</a:t>
            </a:r>
          </a:p>
          <a:p>
            <a:pPr marL="533400" indent="-533400">
              <a:lnSpc>
                <a:spcPct val="80000"/>
              </a:lnSpc>
              <a:spcBef>
                <a:spcPct val="20000"/>
              </a:spcBef>
              <a:buClr>
                <a:schemeClr val="tx1"/>
              </a:buClr>
              <a:buSzPct val="70000"/>
              <a:buFont typeface="Wingdings" pitchFamily="2" charset="2"/>
              <a:buNone/>
              <a:tabLst>
                <a:tab pos="987425" algn="l"/>
                <a:tab pos="1258888" algn="l"/>
              </a:tabLst>
            </a:pPr>
            <a:r>
              <a:rPr lang="en-GB" sz="800" dirty="0"/>
              <a:t>42571	3	.	male	2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dirty="0" smtClean="0"/>
              <a:t>Merging</a:t>
            </a:r>
          </a:p>
        </p:txBody>
      </p:sp>
      <p:sp>
        <p:nvSpPr>
          <p:cNvPr id="53251" name="Rectangle 9"/>
          <p:cNvSpPr>
            <a:spLocks noGrp="1" noChangeArrowheads="1"/>
          </p:cNvSpPr>
          <p:nvPr>
            <p:ph idx="1"/>
          </p:nvPr>
        </p:nvSpPr>
        <p:spPr/>
        <p:txBody>
          <a:bodyPr/>
          <a:lstStyle/>
          <a:p>
            <a:pPr marL="533400" indent="-533400"/>
            <a:r>
              <a:rPr lang="en-GB" dirty="0" smtClean="0"/>
              <a:t>STATA creates a variable called _merge after merging</a:t>
            </a:r>
          </a:p>
          <a:p>
            <a:pPr marL="1406525" lvl="2"/>
            <a:r>
              <a:rPr lang="en-GB" dirty="0" smtClean="0"/>
              <a:t>1: observation in master but not using data</a:t>
            </a:r>
          </a:p>
          <a:p>
            <a:pPr marL="1406525" lvl="2"/>
            <a:r>
              <a:rPr lang="en-GB" dirty="0" smtClean="0"/>
              <a:t>2: observation in using but not master data</a:t>
            </a:r>
          </a:p>
          <a:p>
            <a:pPr marL="1406525" lvl="2"/>
            <a:r>
              <a:rPr lang="en-GB" dirty="0" smtClean="0"/>
              <a:t>3: observation in both data sets</a:t>
            </a:r>
          </a:p>
          <a:p>
            <a:pPr marL="533400" indent="-533400"/>
            <a:r>
              <a:rPr lang="en-GB" dirty="0" smtClean="0"/>
              <a:t>Options available for discarding some observations – see manual</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GB" smtClean="0"/>
              <a:t>More on merging</a:t>
            </a:r>
          </a:p>
        </p:txBody>
      </p:sp>
      <p:sp>
        <p:nvSpPr>
          <p:cNvPr id="54275" name="Rectangle 3"/>
          <p:cNvSpPr>
            <a:spLocks noGrp="1" noChangeArrowheads="1"/>
          </p:cNvSpPr>
          <p:nvPr>
            <p:ph type="body" idx="1"/>
          </p:nvPr>
        </p:nvSpPr>
        <p:spPr>
          <a:xfrm>
            <a:off x="755650" y="1268413"/>
            <a:ext cx="8064500" cy="1874837"/>
          </a:xfrm>
        </p:spPr>
        <p:txBody>
          <a:bodyPr/>
          <a:lstStyle/>
          <a:p>
            <a:pPr eaLnBrk="1" hangingPunct="1"/>
            <a:r>
              <a:rPr lang="en-GB" sz="1500" smtClean="0"/>
              <a:t>Previous example showed one-to-one merging</a:t>
            </a:r>
          </a:p>
          <a:p>
            <a:pPr eaLnBrk="1" hangingPunct="1"/>
            <a:r>
              <a:rPr lang="en-GB" sz="1500" smtClean="0"/>
              <a:t>Not every observation was in both data sets, but every observation in the master data was matched with a maximum of only one observation in the using data – and vice versa.</a:t>
            </a:r>
          </a:p>
          <a:p>
            <a:pPr eaLnBrk="1" hangingPunct="1"/>
            <a:r>
              <a:rPr lang="en-GB" sz="1500" smtClean="0"/>
              <a:t>Many-to-one merging:</a:t>
            </a:r>
          </a:p>
          <a:p>
            <a:pPr lvl="1" eaLnBrk="1" hangingPunct="1"/>
            <a:r>
              <a:rPr lang="en-GB" sz="1300" smtClean="0"/>
              <a:t>Household-level data sets contain only one observation per household (usually &lt;1 per person)</a:t>
            </a:r>
          </a:p>
          <a:p>
            <a:pPr lvl="1" eaLnBrk="1" hangingPunct="1"/>
            <a:r>
              <a:rPr lang="en-GB" sz="1300" smtClean="0"/>
              <a:t>Regional data (eg, regional unemployment data), usually one observation per region</a:t>
            </a:r>
          </a:p>
          <a:p>
            <a:pPr lvl="1" eaLnBrk="1" hangingPunct="1"/>
            <a:r>
              <a:rPr lang="en-GB" sz="1300" smtClean="0"/>
              <a:t>Sample syntax: merge m:1 hid wave using hhinc_data</a:t>
            </a:r>
          </a:p>
          <a:p>
            <a:pPr lvl="1" eaLnBrk="1" hangingPunct="1">
              <a:buFont typeface="Wingdings" pitchFamily="2" charset="2"/>
              <a:buNone/>
            </a:pPr>
            <a:endParaRPr lang="en-GB" sz="1300" smtClean="0"/>
          </a:p>
          <a:p>
            <a:pPr lvl="1" eaLnBrk="1" hangingPunct="1"/>
            <a:endParaRPr lang="en-GB" smtClean="0"/>
          </a:p>
        </p:txBody>
      </p:sp>
      <p:sp>
        <p:nvSpPr>
          <p:cNvPr id="54276" name="Rectangle 5"/>
          <p:cNvSpPr>
            <a:spLocks noChangeArrowheads="1"/>
          </p:cNvSpPr>
          <p:nvPr/>
        </p:nvSpPr>
        <p:spPr bwMode="auto">
          <a:xfrm>
            <a:off x="1187450" y="3141663"/>
            <a:ext cx="1657350" cy="2257425"/>
          </a:xfrm>
          <a:prstGeom prst="rect">
            <a:avLst/>
          </a:prstGeom>
          <a:noFill/>
          <a:ln w="9525">
            <a:noFill/>
            <a:miter lim="800000"/>
            <a:headEnd/>
            <a:tailEnd/>
          </a:ln>
        </p:spPr>
        <p:txBody>
          <a:bodyPr>
            <a:spAutoFit/>
          </a:bodyPr>
          <a:lstStyle/>
          <a:p>
            <a:pPr>
              <a:tabLst>
                <a:tab pos="625475" algn="l"/>
                <a:tab pos="896938" algn="l"/>
                <a:tab pos="1520825" algn="l"/>
                <a:tab pos="1792288" algn="l"/>
              </a:tabLst>
            </a:pPr>
            <a:endParaRPr lang="en-GB" sz="800">
              <a:latin typeface="Courier New" pitchFamily="49" charset="0"/>
            </a:endParaRPr>
          </a:p>
          <a:p>
            <a:pPr>
              <a:tabLst>
                <a:tab pos="625475" algn="l"/>
                <a:tab pos="896938" algn="l"/>
                <a:tab pos="1520825" algn="l"/>
                <a:tab pos="1792288" algn="l"/>
              </a:tabLst>
            </a:pPr>
            <a:r>
              <a:rPr lang="en-GB" sz="1000">
                <a:latin typeface="Courier New" pitchFamily="49" charset="0"/>
              </a:rPr>
              <a:t>hid    pid   age  </a:t>
            </a:r>
          </a:p>
          <a:p>
            <a:pPr>
              <a:tabLst>
                <a:tab pos="625475" algn="l"/>
                <a:tab pos="896938" algn="l"/>
                <a:tab pos="1520825" algn="l"/>
                <a:tab pos="1792288" algn="l"/>
              </a:tabLst>
            </a:pPr>
            <a:r>
              <a:rPr lang="en-GB" sz="1000">
                <a:latin typeface="Courier New" pitchFamily="49" charset="0"/>
              </a:rPr>
              <a:t>1604   19057    59  </a:t>
            </a:r>
          </a:p>
          <a:p>
            <a:pPr>
              <a:tabLst>
                <a:tab pos="625475" algn="l"/>
                <a:tab pos="896938" algn="l"/>
                <a:tab pos="1520825" algn="l"/>
                <a:tab pos="1792288" algn="l"/>
              </a:tabLst>
            </a:pPr>
            <a:r>
              <a:rPr lang="en-GB" sz="1000">
                <a:latin typeface="Courier New" pitchFamily="49" charset="0"/>
              </a:rPr>
              <a:t>2341   28005    30  </a:t>
            </a:r>
          </a:p>
          <a:p>
            <a:pPr>
              <a:tabLst>
                <a:tab pos="625475" algn="l"/>
                <a:tab pos="896938" algn="l"/>
                <a:tab pos="1520825" algn="l"/>
                <a:tab pos="1792288" algn="l"/>
              </a:tabLst>
            </a:pPr>
            <a:r>
              <a:rPr lang="en-GB" sz="1000">
                <a:latin typeface="Courier New" pitchFamily="49" charset="0"/>
              </a:rPr>
              <a:t>3569   42571    59  </a:t>
            </a:r>
          </a:p>
          <a:p>
            <a:pPr>
              <a:tabLst>
                <a:tab pos="625475" algn="l"/>
                <a:tab pos="896938" algn="l"/>
                <a:tab pos="1520825" algn="l"/>
                <a:tab pos="1792288" algn="l"/>
              </a:tabLst>
            </a:pPr>
            <a:r>
              <a:rPr lang="en-GB" sz="1000">
                <a:latin typeface="Courier New" pitchFamily="49" charset="0"/>
              </a:rPr>
              <a:t>4301   51538    22  </a:t>
            </a:r>
          </a:p>
          <a:p>
            <a:pPr>
              <a:tabLst>
                <a:tab pos="625475" algn="l"/>
                <a:tab pos="896938" algn="l"/>
                <a:tab pos="1520825" algn="l"/>
                <a:tab pos="1792288" algn="l"/>
              </a:tabLst>
            </a:pPr>
            <a:r>
              <a:rPr lang="en-GB" sz="1000">
                <a:latin typeface="Courier New" pitchFamily="49" charset="0"/>
              </a:rPr>
              <a:t>4301   51562     4  </a:t>
            </a:r>
          </a:p>
          <a:p>
            <a:pPr>
              <a:tabLst>
                <a:tab pos="625475" algn="l"/>
                <a:tab pos="896938" algn="l"/>
                <a:tab pos="1520825" algn="l"/>
                <a:tab pos="1792288" algn="l"/>
              </a:tabLst>
            </a:pPr>
            <a:r>
              <a:rPr lang="en-GB" sz="1000">
                <a:latin typeface="Courier New" pitchFamily="49" charset="0"/>
              </a:rPr>
              <a:t>4956   59377    46  </a:t>
            </a:r>
          </a:p>
          <a:p>
            <a:pPr>
              <a:tabLst>
                <a:tab pos="625475" algn="l"/>
                <a:tab pos="896938" algn="l"/>
                <a:tab pos="1520825" algn="l"/>
                <a:tab pos="1792288" algn="l"/>
              </a:tabLst>
            </a:pPr>
            <a:r>
              <a:rPr lang="en-GB" sz="1000">
                <a:latin typeface="Courier New" pitchFamily="49" charset="0"/>
              </a:rPr>
              <a:t>5421   64966    70  </a:t>
            </a:r>
          </a:p>
          <a:p>
            <a:pPr>
              <a:tabLst>
                <a:tab pos="625475" algn="l"/>
                <a:tab pos="896938" algn="l"/>
                <a:tab pos="1520825" algn="l"/>
                <a:tab pos="1792288" algn="l"/>
              </a:tabLst>
            </a:pPr>
            <a:r>
              <a:rPr lang="en-GB" sz="1000">
                <a:latin typeface="Courier New" pitchFamily="49" charset="0"/>
              </a:rPr>
              <a:t>6363   76166    77  </a:t>
            </a:r>
          </a:p>
          <a:p>
            <a:pPr>
              <a:tabLst>
                <a:tab pos="625475" algn="l"/>
                <a:tab pos="896938" algn="l"/>
                <a:tab pos="1520825" algn="l"/>
                <a:tab pos="1792288" algn="l"/>
              </a:tabLst>
            </a:pPr>
            <a:r>
              <a:rPr lang="en-GB" sz="1000">
                <a:latin typeface="Courier New" pitchFamily="49" charset="0"/>
              </a:rPr>
              <a:t>6827   81763    71  </a:t>
            </a:r>
          </a:p>
          <a:p>
            <a:pPr>
              <a:tabLst>
                <a:tab pos="625475" algn="l"/>
                <a:tab pos="896938" algn="l"/>
                <a:tab pos="1520825" algn="l"/>
                <a:tab pos="1792288" algn="l"/>
              </a:tabLst>
            </a:pPr>
            <a:r>
              <a:rPr lang="en-GB" sz="1000">
                <a:latin typeface="Courier New" pitchFamily="49" charset="0"/>
              </a:rPr>
              <a:t>6827   81798    72</a:t>
            </a:r>
            <a:r>
              <a:rPr lang="en-GB" sz="800">
                <a:latin typeface="Courier New" pitchFamily="49" charset="0"/>
              </a:rPr>
              <a:t>  </a:t>
            </a:r>
          </a:p>
          <a:p>
            <a:pPr>
              <a:tabLst>
                <a:tab pos="625475" algn="l"/>
                <a:tab pos="896938" algn="l"/>
                <a:tab pos="1520825" algn="l"/>
                <a:tab pos="1792288" algn="l"/>
              </a:tabLst>
            </a:pPr>
            <a:endParaRPr lang="en-GB" sz="800">
              <a:latin typeface="Courier New" pitchFamily="49" charset="0"/>
            </a:endParaRPr>
          </a:p>
          <a:p>
            <a:pPr>
              <a:tabLst>
                <a:tab pos="625475" algn="l"/>
                <a:tab pos="896938" algn="l"/>
                <a:tab pos="1520825" algn="l"/>
                <a:tab pos="1792288" algn="l"/>
              </a:tabLst>
            </a:pPr>
            <a:endParaRPr lang="en-GB" sz="800">
              <a:latin typeface="Courier New" pitchFamily="49" charset="0"/>
            </a:endParaRPr>
          </a:p>
          <a:p>
            <a:pPr>
              <a:tabLst>
                <a:tab pos="625475" algn="l"/>
                <a:tab pos="896938" algn="l"/>
                <a:tab pos="1520825" algn="l"/>
                <a:tab pos="1792288" algn="l"/>
              </a:tabLst>
            </a:pPr>
            <a:endParaRPr lang="en-GB" sz="800">
              <a:latin typeface="Courier New" pitchFamily="49" charset="0"/>
            </a:endParaRPr>
          </a:p>
        </p:txBody>
      </p:sp>
      <p:sp>
        <p:nvSpPr>
          <p:cNvPr id="54277" name="Rectangle 6"/>
          <p:cNvSpPr>
            <a:spLocks noChangeArrowheads="1"/>
          </p:cNvSpPr>
          <p:nvPr/>
        </p:nvSpPr>
        <p:spPr bwMode="auto">
          <a:xfrm>
            <a:off x="4427538" y="3644900"/>
            <a:ext cx="4572000" cy="214313"/>
          </a:xfrm>
          <a:prstGeom prst="rect">
            <a:avLst/>
          </a:prstGeom>
          <a:noFill/>
          <a:ln w="9525">
            <a:noFill/>
            <a:miter lim="800000"/>
            <a:headEnd/>
            <a:tailEnd/>
          </a:ln>
        </p:spPr>
        <p:txBody>
          <a:bodyPr>
            <a:spAutoFit/>
          </a:bodyPr>
          <a:lstStyle/>
          <a:p>
            <a:r>
              <a:rPr lang="en-GB" sz="800"/>
              <a:t>	 </a:t>
            </a:r>
          </a:p>
        </p:txBody>
      </p:sp>
      <p:sp>
        <p:nvSpPr>
          <p:cNvPr id="54278" name="Rectangle 7"/>
          <p:cNvSpPr>
            <a:spLocks noChangeArrowheads="1"/>
          </p:cNvSpPr>
          <p:nvPr/>
        </p:nvSpPr>
        <p:spPr bwMode="auto">
          <a:xfrm>
            <a:off x="3059113" y="3284538"/>
            <a:ext cx="1873250" cy="1463675"/>
          </a:xfrm>
          <a:prstGeom prst="rect">
            <a:avLst/>
          </a:prstGeom>
          <a:noFill/>
          <a:ln w="9525">
            <a:noFill/>
            <a:miter lim="800000"/>
            <a:headEnd/>
            <a:tailEnd/>
          </a:ln>
        </p:spPr>
        <p:txBody>
          <a:bodyPr>
            <a:spAutoFit/>
          </a:bodyPr>
          <a:lstStyle/>
          <a:p>
            <a:r>
              <a:rPr lang="en-GB" sz="1000">
                <a:latin typeface="Courier New" pitchFamily="49" charset="0"/>
              </a:rPr>
              <a:t>hid    h/h income  </a:t>
            </a:r>
          </a:p>
          <a:p>
            <a:r>
              <a:rPr lang="en-GB" sz="1000">
                <a:latin typeface="Courier New" pitchFamily="49" charset="0"/>
              </a:rPr>
              <a:t>1604    780  </a:t>
            </a:r>
          </a:p>
          <a:p>
            <a:r>
              <a:rPr lang="en-GB" sz="1000">
                <a:latin typeface="Courier New" pitchFamily="49" charset="0"/>
              </a:rPr>
              <a:t>2341   1501  </a:t>
            </a:r>
          </a:p>
          <a:p>
            <a:r>
              <a:rPr lang="en-GB" sz="1000">
                <a:latin typeface="Courier New" pitchFamily="49" charset="0"/>
              </a:rPr>
              <a:t>3569    268</a:t>
            </a:r>
          </a:p>
          <a:p>
            <a:r>
              <a:rPr lang="en-GB" sz="1000">
                <a:latin typeface="Courier New" pitchFamily="49" charset="0"/>
              </a:rPr>
              <a:t>4301    394</a:t>
            </a:r>
          </a:p>
          <a:p>
            <a:r>
              <a:rPr lang="en-GB" sz="1000">
                <a:latin typeface="Courier New" pitchFamily="49" charset="0"/>
              </a:rPr>
              <a:t>4956   1601</a:t>
            </a:r>
          </a:p>
          <a:p>
            <a:r>
              <a:rPr lang="en-GB" sz="1000">
                <a:latin typeface="Courier New" pitchFamily="49" charset="0"/>
              </a:rPr>
              <a:t>5421    225</a:t>
            </a:r>
          </a:p>
          <a:p>
            <a:r>
              <a:rPr lang="en-GB" sz="1000">
                <a:latin typeface="Courier New" pitchFamily="49" charset="0"/>
              </a:rPr>
              <a:t>6363    411</a:t>
            </a:r>
          </a:p>
          <a:p>
            <a:r>
              <a:rPr lang="en-GB" sz="1000">
                <a:latin typeface="Courier New" pitchFamily="49" charset="0"/>
              </a:rPr>
              <a:t>6827    743</a:t>
            </a:r>
          </a:p>
        </p:txBody>
      </p:sp>
      <p:sp>
        <p:nvSpPr>
          <p:cNvPr id="54279" name="Rectangle 9"/>
          <p:cNvSpPr>
            <a:spLocks noChangeArrowheads="1"/>
          </p:cNvSpPr>
          <p:nvPr/>
        </p:nvSpPr>
        <p:spPr bwMode="auto">
          <a:xfrm>
            <a:off x="4932363" y="3141663"/>
            <a:ext cx="3455987" cy="2317750"/>
          </a:xfrm>
          <a:prstGeom prst="rect">
            <a:avLst/>
          </a:prstGeom>
          <a:noFill/>
          <a:ln w="9525">
            <a:noFill/>
            <a:miter lim="800000"/>
            <a:headEnd/>
            <a:tailEnd/>
          </a:ln>
        </p:spPr>
        <p:txBody>
          <a:bodyPr>
            <a:spAutoFit/>
          </a:bodyPr>
          <a:lstStyle/>
          <a:p>
            <a:pPr>
              <a:tabLst>
                <a:tab pos="625475" algn="l"/>
                <a:tab pos="896938" algn="l"/>
                <a:tab pos="1439863" algn="l"/>
                <a:tab pos="1792288" algn="l"/>
                <a:tab pos="1973263" algn="l"/>
              </a:tabLst>
            </a:pPr>
            <a:endParaRPr lang="en-GB" sz="1000">
              <a:latin typeface="Courier New" pitchFamily="49" charset="0"/>
            </a:endParaRPr>
          </a:p>
          <a:p>
            <a:pPr>
              <a:tabLst>
                <a:tab pos="625475" algn="l"/>
                <a:tab pos="896938" algn="l"/>
                <a:tab pos="1439863" algn="l"/>
                <a:tab pos="1792288" algn="l"/>
                <a:tab pos="1973263" algn="l"/>
              </a:tabLst>
            </a:pPr>
            <a:r>
              <a:rPr lang="en-GB" sz="1000">
                <a:latin typeface="Courier New" pitchFamily="49" charset="0"/>
              </a:rPr>
              <a:t>hid    pid      age  h/h income</a:t>
            </a:r>
          </a:p>
          <a:p>
            <a:pPr>
              <a:tabLst>
                <a:tab pos="625475" algn="l"/>
                <a:tab pos="896938" algn="l"/>
                <a:tab pos="1439863" algn="l"/>
                <a:tab pos="1792288" algn="l"/>
                <a:tab pos="1973263" algn="l"/>
              </a:tabLst>
            </a:pPr>
            <a:r>
              <a:rPr lang="en-GB" sz="1000">
                <a:latin typeface="Courier New" pitchFamily="49" charset="0"/>
              </a:rPr>
              <a:t>1604   19057    59    780</a:t>
            </a:r>
          </a:p>
          <a:p>
            <a:pPr>
              <a:tabLst>
                <a:tab pos="625475" algn="l"/>
                <a:tab pos="896938" algn="l"/>
                <a:tab pos="1439863" algn="l"/>
                <a:tab pos="1792288" algn="l"/>
                <a:tab pos="1973263" algn="l"/>
              </a:tabLst>
            </a:pPr>
            <a:r>
              <a:rPr lang="en-GB" sz="1000">
                <a:latin typeface="Courier New" pitchFamily="49" charset="0"/>
              </a:rPr>
              <a:t>2341   28005    30   1501</a:t>
            </a:r>
          </a:p>
          <a:p>
            <a:pPr>
              <a:tabLst>
                <a:tab pos="625475" algn="l"/>
                <a:tab pos="896938" algn="l"/>
                <a:tab pos="1439863" algn="l"/>
                <a:tab pos="1792288" algn="l"/>
                <a:tab pos="1973263" algn="l"/>
              </a:tabLst>
            </a:pPr>
            <a:r>
              <a:rPr lang="en-GB" sz="1000">
                <a:latin typeface="Courier New" pitchFamily="49" charset="0"/>
              </a:rPr>
              <a:t>3569   42571    59    268</a:t>
            </a:r>
          </a:p>
          <a:p>
            <a:pPr>
              <a:tabLst>
                <a:tab pos="625475" algn="l"/>
                <a:tab pos="896938" algn="l"/>
                <a:tab pos="1439863" algn="l"/>
                <a:tab pos="1792288" algn="l"/>
                <a:tab pos="1973263" algn="l"/>
              </a:tabLst>
            </a:pPr>
            <a:r>
              <a:rPr lang="en-GB" sz="1000" b="1">
                <a:solidFill>
                  <a:srgbClr val="FB3766"/>
                </a:solidFill>
                <a:latin typeface="Courier New" pitchFamily="49" charset="0"/>
              </a:rPr>
              <a:t>4301   51538    22    394</a:t>
            </a:r>
          </a:p>
          <a:p>
            <a:pPr>
              <a:tabLst>
                <a:tab pos="625475" algn="l"/>
                <a:tab pos="896938" algn="l"/>
                <a:tab pos="1439863" algn="l"/>
                <a:tab pos="1792288" algn="l"/>
                <a:tab pos="1973263" algn="l"/>
              </a:tabLst>
            </a:pPr>
            <a:r>
              <a:rPr lang="en-GB" sz="1000" b="1">
                <a:solidFill>
                  <a:srgbClr val="FB3766"/>
                </a:solidFill>
                <a:latin typeface="Courier New" pitchFamily="49" charset="0"/>
              </a:rPr>
              <a:t>4301   51562     4    394</a:t>
            </a:r>
          </a:p>
          <a:p>
            <a:pPr>
              <a:tabLst>
                <a:tab pos="625475" algn="l"/>
                <a:tab pos="896938" algn="l"/>
                <a:tab pos="1439863" algn="l"/>
                <a:tab pos="1792288" algn="l"/>
                <a:tab pos="1973263" algn="l"/>
              </a:tabLst>
            </a:pPr>
            <a:r>
              <a:rPr lang="en-GB" sz="1000">
                <a:latin typeface="Courier New" pitchFamily="49" charset="0"/>
              </a:rPr>
              <a:t>4956   59377    46   1601</a:t>
            </a:r>
          </a:p>
          <a:p>
            <a:pPr>
              <a:tabLst>
                <a:tab pos="625475" algn="l"/>
                <a:tab pos="896938" algn="l"/>
                <a:tab pos="1439863" algn="l"/>
                <a:tab pos="1792288" algn="l"/>
                <a:tab pos="1973263" algn="l"/>
              </a:tabLst>
            </a:pPr>
            <a:r>
              <a:rPr lang="en-GB" sz="1000">
                <a:latin typeface="Courier New" pitchFamily="49" charset="0"/>
              </a:rPr>
              <a:t>5421   64966    70    225</a:t>
            </a:r>
          </a:p>
          <a:p>
            <a:pPr>
              <a:tabLst>
                <a:tab pos="625475" algn="l"/>
                <a:tab pos="896938" algn="l"/>
                <a:tab pos="1439863" algn="l"/>
                <a:tab pos="1792288" algn="l"/>
                <a:tab pos="1973263" algn="l"/>
              </a:tabLst>
            </a:pPr>
            <a:r>
              <a:rPr lang="en-GB" sz="1000">
                <a:latin typeface="Courier New" pitchFamily="49" charset="0"/>
              </a:rPr>
              <a:t>6363   76166    77    411</a:t>
            </a:r>
          </a:p>
          <a:p>
            <a:pPr>
              <a:tabLst>
                <a:tab pos="625475" algn="l"/>
                <a:tab pos="896938" algn="l"/>
                <a:tab pos="1439863" algn="l"/>
                <a:tab pos="1792288" algn="l"/>
                <a:tab pos="1973263" algn="l"/>
              </a:tabLst>
            </a:pPr>
            <a:r>
              <a:rPr lang="en-GB" sz="1000" b="1">
                <a:solidFill>
                  <a:srgbClr val="FB3766"/>
                </a:solidFill>
                <a:latin typeface="Courier New" pitchFamily="49" charset="0"/>
              </a:rPr>
              <a:t>6827   81763    71    743</a:t>
            </a:r>
          </a:p>
          <a:p>
            <a:pPr>
              <a:tabLst>
                <a:tab pos="625475" algn="l"/>
                <a:tab pos="896938" algn="l"/>
                <a:tab pos="1439863" algn="l"/>
                <a:tab pos="1792288" algn="l"/>
                <a:tab pos="1973263" algn="l"/>
              </a:tabLst>
            </a:pPr>
            <a:r>
              <a:rPr lang="en-GB" sz="1000" b="1">
                <a:solidFill>
                  <a:srgbClr val="FB3766"/>
                </a:solidFill>
                <a:latin typeface="Courier New" pitchFamily="49" charset="0"/>
              </a:rPr>
              <a:t>6827   81798    72    743</a:t>
            </a:r>
          </a:p>
          <a:p>
            <a:pPr>
              <a:tabLst>
                <a:tab pos="625475" algn="l"/>
                <a:tab pos="896938" algn="l"/>
                <a:tab pos="1439863" algn="l"/>
                <a:tab pos="1792288" algn="l"/>
                <a:tab pos="1973263" algn="l"/>
              </a:tabLst>
            </a:pPr>
            <a:endParaRPr lang="en-GB" sz="1000" b="1">
              <a:solidFill>
                <a:srgbClr val="FB3766"/>
              </a:solidFill>
              <a:latin typeface="Courier New" pitchFamily="49" charset="0"/>
            </a:endParaRPr>
          </a:p>
          <a:p>
            <a:pPr>
              <a:tabLst>
                <a:tab pos="625475" algn="l"/>
                <a:tab pos="896938" algn="l"/>
                <a:tab pos="1439863" algn="l"/>
                <a:tab pos="1792288" algn="l"/>
                <a:tab pos="1973263" algn="l"/>
              </a:tabLst>
            </a:pPr>
            <a:endParaRPr lang="en-GB" sz="800">
              <a:latin typeface="Courier New" pitchFamily="49" charset="0"/>
            </a:endParaRPr>
          </a:p>
          <a:p>
            <a:pPr>
              <a:tabLst>
                <a:tab pos="625475" algn="l"/>
                <a:tab pos="896938" algn="l"/>
                <a:tab pos="1439863" algn="l"/>
                <a:tab pos="1792288" algn="l"/>
                <a:tab pos="1973263" algn="l"/>
              </a:tabLst>
            </a:pPr>
            <a:endParaRPr lang="en-GB" sz="800">
              <a:latin typeface="Courier New" pitchFamily="49" charset="0"/>
            </a:endParaRPr>
          </a:p>
        </p:txBody>
      </p:sp>
      <p:sp>
        <p:nvSpPr>
          <p:cNvPr id="9" name="Rectangle 3"/>
          <p:cNvSpPr txBox="1">
            <a:spLocks noChangeArrowheads="1"/>
          </p:cNvSpPr>
          <p:nvPr/>
        </p:nvSpPr>
        <p:spPr bwMode="auto">
          <a:xfrm>
            <a:off x="642938" y="5143500"/>
            <a:ext cx="8350250" cy="1285875"/>
          </a:xfrm>
          <a:prstGeom prst="rect">
            <a:avLst/>
          </a:prstGeom>
          <a:noFill/>
          <a:ln w="9525">
            <a:noFill/>
            <a:miter lim="800000"/>
            <a:headEnd/>
            <a:tailEnd/>
          </a:ln>
        </p:spPr>
        <p:txBody>
          <a:bodyPr/>
          <a:lstStyle/>
          <a:p>
            <a:pPr marL="342900" indent="-342900">
              <a:spcBef>
                <a:spcPct val="20000"/>
              </a:spcBef>
              <a:buClr>
                <a:schemeClr val="tx1"/>
              </a:buClr>
              <a:buSzPct val="70000"/>
              <a:buFont typeface="Wingdings" pitchFamily="2" charset="2"/>
              <a:buChar char="¢"/>
              <a:defRPr/>
            </a:pPr>
            <a:r>
              <a:rPr lang="en-GB" sz="1500" kern="0" dirty="0">
                <a:latin typeface="+mn-lt"/>
              </a:rPr>
              <a:t>One-to-many merging</a:t>
            </a:r>
          </a:p>
          <a:p>
            <a:pPr marL="742950" lvl="1" indent="-285750">
              <a:spcBef>
                <a:spcPct val="20000"/>
              </a:spcBef>
              <a:buClr>
                <a:schemeClr val="accent1"/>
              </a:buClr>
              <a:buSzPct val="75000"/>
              <a:buFont typeface="Wingdings" pitchFamily="2" charset="2"/>
              <a:buChar char="l"/>
              <a:defRPr/>
            </a:pPr>
            <a:r>
              <a:rPr lang="en-GB" sz="1300" dirty="0"/>
              <a:t>Job and relationship files contain one observation per episode (potentially &gt;1 per person)</a:t>
            </a:r>
          </a:p>
          <a:p>
            <a:pPr marL="742950" lvl="1" indent="-285750">
              <a:spcBef>
                <a:spcPct val="20000"/>
              </a:spcBef>
              <a:buClr>
                <a:schemeClr val="accent1"/>
              </a:buClr>
              <a:buSzPct val="75000"/>
              <a:buFont typeface="Wingdings" pitchFamily="2" charset="2"/>
              <a:buChar char="l"/>
              <a:defRPr/>
            </a:pPr>
            <a:r>
              <a:rPr lang="en-GB" sz="1300" dirty="0"/>
              <a:t>Income files contain one observation per source of income (potentially &gt;1 per person)</a:t>
            </a:r>
          </a:p>
          <a:p>
            <a:pPr marL="742950" lvl="1" indent="-285750">
              <a:spcBef>
                <a:spcPct val="20000"/>
              </a:spcBef>
              <a:buClr>
                <a:schemeClr val="accent1"/>
              </a:buClr>
              <a:buSzPct val="75000"/>
              <a:buFont typeface="Wingdings" pitchFamily="2" charset="2"/>
              <a:buChar char="l"/>
              <a:defRPr/>
            </a:pPr>
            <a:r>
              <a:rPr lang="en-GB" sz="1300" kern="0" dirty="0">
                <a:latin typeface="+mn-lt"/>
              </a:rPr>
              <a:t>Sample syntax: merge 1:m </a:t>
            </a:r>
            <a:r>
              <a:rPr lang="en-GB" sz="1300" kern="0" dirty="0" err="1">
                <a:latin typeface="+mn-lt"/>
              </a:rPr>
              <a:t>pid</a:t>
            </a:r>
            <a:r>
              <a:rPr lang="en-GB" sz="1300" kern="0" dirty="0">
                <a:latin typeface="+mn-lt"/>
              </a:rPr>
              <a:t> wave using </a:t>
            </a:r>
            <a:r>
              <a:rPr lang="en-GB" sz="1300" kern="0" dirty="0" err="1">
                <a:latin typeface="+mn-lt"/>
              </a:rPr>
              <a:t>births_data</a:t>
            </a:r>
            <a:endParaRPr lang="en-GB" sz="1300" kern="0" dirty="0">
              <a:latin typeface="+mn-lt"/>
            </a:endParaRPr>
          </a:p>
          <a:p>
            <a:pPr marL="742950" lvl="1" indent="-285750">
              <a:spcBef>
                <a:spcPct val="20000"/>
              </a:spcBef>
              <a:buClr>
                <a:schemeClr val="accent1"/>
              </a:buClr>
              <a:buSzPct val="75000"/>
              <a:buFont typeface="Wingdings" pitchFamily="2" charset="2"/>
              <a:buNone/>
              <a:defRPr/>
            </a:pPr>
            <a:endParaRPr lang="en-GB" sz="1300" kern="0" dirty="0">
              <a:latin typeface="+mn-lt"/>
            </a:endParaRPr>
          </a:p>
          <a:p>
            <a:pPr marL="742950" lvl="1" indent="-285750">
              <a:spcBef>
                <a:spcPct val="20000"/>
              </a:spcBef>
              <a:buClr>
                <a:schemeClr val="accent1"/>
              </a:buClr>
              <a:buSzPct val="75000"/>
              <a:buFont typeface="Wingdings" pitchFamily="2" charset="2"/>
              <a:buChar char="l"/>
              <a:defRPr/>
            </a:pPr>
            <a:endParaRPr lang="en-GB" sz="1500" kern="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8"/>
          <p:cNvSpPr>
            <a:spLocks noGrp="1" noChangeArrowheads="1"/>
          </p:cNvSpPr>
          <p:nvPr>
            <p:ph type="title"/>
          </p:nvPr>
        </p:nvSpPr>
        <p:spPr/>
        <p:txBody>
          <a:bodyPr/>
          <a:lstStyle/>
          <a:p>
            <a:pPr eaLnBrk="1" hangingPunct="1"/>
            <a:r>
              <a:rPr lang="en-GB" smtClean="0"/>
              <a:t>OLS</a:t>
            </a:r>
          </a:p>
        </p:txBody>
      </p:sp>
      <p:graphicFrame>
        <p:nvGraphicFramePr>
          <p:cNvPr id="3074" name="Object 4"/>
          <p:cNvGraphicFramePr>
            <a:graphicFrameLocks noChangeAspect="1"/>
          </p:cNvGraphicFramePr>
          <p:nvPr>
            <p:ph sz="quarter" idx="2"/>
          </p:nvPr>
        </p:nvGraphicFramePr>
        <p:xfrm>
          <a:off x="1936750" y="2924175"/>
          <a:ext cx="1243013" cy="1141413"/>
        </p:xfrm>
        <a:graphic>
          <a:graphicData uri="http://schemas.openxmlformats.org/presentationml/2006/ole">
            <p:oleObj spid="_x0000_s3074" name="Equation" r:id="rId4" imgW="774360" imgH="711000" progId="Equation.3">
              <p:embed/>
            </p:oleObj>
          </a:graphicData>
        </a:graphic>
      </p:graphicFrame>
      <p:sp>
        <p:nvSpPr>
          <p:cNvPr id="3076" name="Rectangle 22"/>
          <p:cNvSpPr>
            <a:spLocks noChangeArrowheads="1"/>
          </p:cNvSpPr>
          <p:nvPr/>
        </p:nvSpPr>
        <p:spPr bwMode="auto">
          <a:xfrm>
            <a:off x="1079500" y="1258888"/>
            <a:ext cx="7737475" cy="5399087"/>
          </a:xfrm>
          <a:prstGeom prst="rect">
            <a:avLst/>
          </a:prstGeom>
          <a:noFill/>
          <a:ln w="9525">
            <a:noFill/>
            <a:miter lim="800000"/>
            <a:headEnd/>
            <a:tailEnd/>
          </a:ln>
        </p:spPr>
        <p:txBody>
          <a:bodyPr/>
          <a:lstStyle/>
          <a:p>
            <a:pPr marL="361950" indent="-361950">
              <a:spcBef>
                <a:spcPct val="20000"/>
              </a:spcBef>
              <a:buClr>
                <a:schemeClr val="tx1"/>
              </a:buClr>
              <a:buSzPct val="70000"/>
              <a:buFont typeface="Wingdings" pitchFamily="2" charset="2"/>
              <a:buChar char="¢"/>
            </a:pPr>
            <a:r>
              <a:rPr lang="en-GB"/>
              <a:t>Also called “linear regression”</a:t>
            </a:r>
          </a:p>
          <a:p>
            <a:pPr marL="361950" indent="-361950">
              <a:spcBef>
                <a:spcPct val="20000"/>
              </a:spcBef>
              <a:buClr>
                <a:schemeClr val="tx1"/>
              </a:buClr>
              <a:buSzPct val="70000"/>
              <a:buFont typeface="Wingdings" pitchFamily="2" charset="2"/>
              <a:buChar char="¢"/>
            </a:pPr>
            <a:r>
              <a:rPr lang="en-GB"/>
              <a:t>Assumes dependent variable is a linear combination of dependent variables, plus disturbance</a:t>
            </a:r>
          </a:p>
          <a:p>
            <a:pPr marL="361950" indent="-361950">
              <a:spcBef>
                <a:spcPct val="20000"/>
              </a:spcBef>
              <a:buClr>
                <a:schemeClr val="tx1"/>
              </a:buClr>
              <a:buSzPct val="70000"/>
              <a:buFont typeface="Wingdings" pitchFamily="2" charset="2"/>
              <a:buChar char="¢"/>
            </a:pPr>
            <a:r>
              <a:rPr lang="en-GB"/>
              <a:t>“Least squares”: </a:t>
            </a:r>
            <a:r>
              <a:rPr lang="el-GR"/>
              <a:t>β</a:t>
            </a:r>
            <a:r>
              <a:rPr lang="en-GB"/>
              <a:t>’s estimated so as to minimise the sum of the </a:t>
            </a:r>
            <a:r>
              <a:rPr lang="el-GR"/>
              <a:t>ε</a:t>
            </a:r>
            <a:r>
              <a:rPr lang="en-GB"/>
              <a:t>’s.</a:t>
            </a:r>
          </a:p>
        </p:txBody>
      </p:sp>
      <p:sp>
        <p:nvSpPr>
          <p:cNvPr id="2" name="AutoShape 4" descr="data:image/jpeg;base64,/9j/4AAQSkZJRgABAQAAAQABAAD/2wCEAAkGBxMHBhITBxEUFRUWFRsXGBYWFxsXHRgXFxkWHx0YGhkcKDQgGxolIRgcITEhJSkrMDoyHyAzPDMtQyg5LisBCgoKDg0OGxAQGi8lHyQ3Ny8vNzcuMCwwKzc0NzcwNyssMCwuLTc2NDUsLDE3NywvLCw3LDc3LzcsKywrLCwsLP/AABEIAMoA+gMBEQACEQEDEQH/xAAbAAEAAwEBAQEAAAAAAAAAAAAAAwQFAgYBB//EAEUQAAEDAgQBBQwIBAUFAAAAAAEAAhEDBAUSITFBBhNRYXEUFSIyMzQ1VHOBk9EjQlJicrKzw4KRsbQkU3SSoQc2Y8Hx/8QAGAEBAQEBAQAAAAAAAAAAAAAAAAMEAQL/xAAxEQEAAgADBgQEBQUAAAAAAAAAAQIDM3EEETEysbIScoHBIUFhkQUTIjRDFERRYqH/2gAMAwEAAhEDEQA/AP3FAQEBAQEBAQEBAQEBAQEBAQEBAQEBAQEBAQEBAQEBAQEBAQEBAQEBAQEBAQEBAQEBAQEBAQEBAQEBAQEBAQEBAQVsRuTaWhe0TBG/W4CekxMwNTsN0FTBsVOJSXsyAta5okEkOAmY8XWRBg9XABoUKza7JpGdYOhBB6CDqEEiAgICAgICAgICAgICAgICAgICAgICAgICAgICAg+OaHNhwkIAaATAGu6CpYeXr+1/bpILiAgICAgICAgICAgICAg5qv5ukSQTAJgCSY4AcSg8/wAiOVQ5W4Y+qy3q0MlR1PLVEExBkHsOo4GR1rkTE8Hq1LVndaN0vRLryICAgICAgICAgICAg4q1W0KZdWcGgbkmAPeUHNG5ZXcRRe1xESAQYnaY6UEFh5ev7X9ukguICAgICAgICAgICAgICAgzeTvopv46n6r1PC5Wzbs6dI7YaSoxiAgICAgICAgICAgIIL237rtiwmJgg66EEEHQg7jgQeghBVwnChhjA2k4lrW5WzuBJJk8TJ6vfug6wtnN1K4kn6Xc6nydNBfQEBAQEBAQEBAQEBAQEBBm8nfRTfx1P1XqeFytm3Z06R2w0lRjEBB5jG+UlfD+V1paWlk+rSrCalZrh9HqRJHQ2JJMTIAk6Lm+N+57/Lt4PH8t+56ddeBAQEEFxdtt3APMuOzQJcewDWOvZBxRNWq8GqAxv2PGcfxEeC3sE9qC0gICAgIKdh5ev7X9ukguICAgICAgICAgICAgICAgzeTvopv46n6r1PC5Wzbs6dI7YaSoxiAgy31AzlMwPcAXUHQCdTDwTA46Kf8AJ6Nf9pPm9moqMggr17xtF+XVz4nI3V3bHAdZgdaCtcmtUtnOcRSAaTDTmcYEwXbN6CBPU7iuTO6HvDrFrxE/NJhDGjD6bmNAL2Nc4iZLi0aknUnrJJXKzviJesakUxLVjhEzC6vSQgICCpir307FxtZzS3xRmIGYZiBBkhsnY9h2QVcGqVn1X935vFaYLQ1rTlEtEDXpJzOEkjTZBNhbi+pXL2lp53YxI+jp9BI690F9AQEBAQEBAQEBAQEBAQEGbyd9FN/HU/Vep4XK2bdnTpHbDSVGMQEHm8SwOjiXLK3rXbSX0KReyHEDMHQCQN4zFT/k9GyJn+jmP9vaW3XvW0qmVkvf9hmpHbwaNDq4hUY0Yp1Lny55tv2WmXEfefwPU3bg4oLFvbttqcUGgCZPWTuSdy48SdUHN95lU/A7+hXLcJUwcyusI8I9E0PZM/KFynLD3tWffWeq2vSAgICAgIKdh5ev7X9ukguICAgICAgICAgICAgICDmqSKZ5oAmDAJgE8ATwQeZ/6eXF1cYK/v5RbTIrPDMpnM2ZcTqdnl7RrqAD1mWDyfH69W78RiI2ifDw3V7YXOWt9c4ZyarVcBYx9ZgBAfsBIzOjiQJMT/PY+7W8Mb5ZsHCnGxIw68Z+C/g1WtWwmi7FmNp1jTaajGmQ15AzAHt6z2ndekndW+ax5bTl7h9VgmD0OPit/iIQVzYOurznLlxZ4OTJTO7SZ8J+86DxY46uXN0b96n5lvB4Plv3r1Gi2gyKLQ0dAEa9Pb1rqaRAQQX3mVT8Dv6FctwlTBzK6wjwj0TQ9kz8oXKcsPe1Z99Z6ra9ICAgIIL66bZWrn1ZgRtHEgDUwBqdyQBxQRWGJMvz9CHREgkRmEwYG4ggjUDqkaoFh5ev7X9ukguICAgICAgICAgICAgICAgzeTvopv46n6r1PC5Wzbs6dI7YQ8oa3dGGVqNoDUqFhGRmsEj6x2b7yJ1iV3EiZpMQ87FetNopa07oiVs2z7nzt+Vv2KZI/wBz/GPuy8QZXtlWqVJtGmG0WhoGwAgfyQdoCAgIIL7zKp+B39CuW4Spg5ldYR4R6JoeyZ+ULlOWHvas++s9VtekBAQYOPB/PTahriBDg+TlJy5IGdsNPhAlocSYEGIQaVG1NXDgy+E9jnT4Lpac05g7QGZJB4nch3aWFOzJ7mbl0iJMADgAdG9Jjc6lBDhVJtB9dtFoa0VdA0AATTpk6DrMoL6AgICAgICAgICAgICAgq1L4Zy22BqOBghuzT952zezfqKCrYYW6laht3UkS45GS0eE4uhzvGfEx9UH7K81r4Y3K42LOLfxT9P+Ru9mjRpNoUw2i0NaNg0AAdgC9JO0BAQEBAQQX3mVT8Dv6FctwlTBzK6wjwj0TQ9kz8oXKcsPe1Z99Z6ra9ICAgyMSsKte+a+i/RurYcxuUkQR4VNxIO+/RppKDUpZubHPRm4gagdQJ37dOwbIO0FOw8vX9r+3SQXEBAQEBAQEBAQEHmOXDb4ttTyduadEd0MbVz08+Zj3BoA6gTq3QmdHNjXlrRHFTCwrYkzFflEz9o3vTrqao6+D3Ftm3nCDBjRrSNCHP2kHcCT1IOe43XGt88n7jCWtHUY1f0GdD9kILdOmKVMNpAAAQABAA6AEHSAgICAgICAggvvMqn4Hf0K5bhKmDmV1hHhHomh7Jn5QuU5Ye9qz76z1W16QEBB5flTSDr5puKVMt5t8uyGo4sBpyHDmXhrBPE/+0G5cAYlhzhQykOEeENiDBlpGjmkHQjcaoIsOsDZ3dUgNyuyhuoLoaIAnKCABAAJd2hB1hYcH1+eIJ53UtBaPJ0+BJ4daC+gICAgICAgICAgweUF6KlqzuNpflr0SXDRgiqzd3HsaHEcYU8XhGsdW3YfjiWj/NbdstLuM1/Pn5h9gDKz3jd3YTHUqMS0xoYwBgAAEADQADgEHSAgICAgICAgICCC+8yqfgd/QrluEqYOZXWEeEeiaHsmflC5Tlh72rPvrPVbXpAQEGByh+luKbaTTUILiWtbTeWmG5RDmOLZP1jA11O0BvMaGNhgAHQNEH1BTsPL1/a/t0kFxAQEBAQEBB8JgaoKZvTW0sG5/vnwWD+Ld38II4EjdB97iNczfuz/AHBowfw/W4eMTtIAQQcoRGEmPt0v1aani8v26tmwZ3pbtlpqjGICAgICAgICAgICCjjtrUvsGrU8Pq81UfTc1lSJyuI0MI7EzE74ccnLKrh2BUKWI1edqMphrqkZcxHQOgbTxiUiN3wLWm0zaeMtFHBAQYeKWlS6xJpa3nGNghrvow1w+sKoOc6HYAjfiIQal/WNvaOdTiQNAeJ6O07IK2G37rmu5tYNBbMgEmC1xaZngYzDqKDrC6gq1K5ZMGrxBadKdPgdUF9Bj8rcebyZ5P1bqrSfVFMA5GDUyQJJ4NEyT0INGxuReWVOo1rmh7GvDXjK5uYAw5vBwmCOlBOgIPjnBjSXmANSTwCCmL01/MWFwP1z4LO0HdwjUFoIPSg+ix50zfO5w/ZiGA9TOOwMuzEcIQXEBBmcovRR9pS/VpqeLy/bq2bBnelu2WmqMYgICAgICAgICAgICAgICAgICD4BB0QVLDy9f2v7dJBcQZXKr/tq69i/8pU8bLto2/hv7vC80dWqqMTmpUFJhNUgAbkmAO0oKvdhuPMG5h9t2jO0cX9IjQ/aCD6yxDnA3jjUcNdRDQfus2EHYmT1oLaAgICDM5Reij7Sl+rTU8Xl+3Vs2DO9LdstNUYxAQEBAQEBAQEBAQEBAQEBAQcVaraNMuqkADidEHFC6ZcPcKD2uLYkNIMZgCJjpBB7CEENh5ev7X9ukguIMrlWY5M3U/5L/wApUsbLto2/hv7vC80dVnup1x5k3T/MfIb2tbu//gHgVViZuI23N4pYms9z3Gu6Z0GlvcEAMGgAIHSdBJMKd5/VXX2lt2asThY0zHCsd9W8qMQgICAgIMrlK8MwvwyBNWkBJiTzrNB0nRTxeX7dWzYM70t2y1VRjEBAQEBAQEBAQEBAQEBAQEBBWxC0F9allTaWu1EiWOa4SOIlo0QR4fhwsXHI4mQBqACTxc4jxnE8f/qCOxc217oNV0AVdXPPTTp7koJO6H3J/wAIzK3/ADKgI/2s8Z3vy7giUHVOwbzgdXmo8ahz4OU/dGzfcAdplBbQZOMelLD/AFD/AO2uFK/NXX2lu2XJx/LHfVrKrCICAgICDznLDkdQ5WOtzfvqs5ipnbzTyyZiWntgaiCNYIlNzsWms74l6NHBAQEBAQEBAQEBAQEBAQEBAQEBBm2Nqx2IV3vEuFUQTrl+ip+KDo2eMb8UGkgICDJxj0pYf6h/9tcKV+auvtLdsuTj+WO+rWVWEQEBAQEBAQEBAQEBAQEBAQEBAQEBAQEBBTxd1Rlg42Uh0t1AzENztzkCDJDcxAg9hQVsHq1qjz3cHDTVrgAGmTAa4CHS2CSCdZ22QTYW4vqVy9paed2MGPo6fRogvoCAgycY9KWH+of/AG1wpX5q6+0t2y5OP5Y76tZVYRAQEBAQEBAQEBAQEBAQEBAQEBAQEBAQEBAQU7Dy9f2v7dJBcQEBBh4/d07fGcObXqMa59w/KC4Au/w9caA76uA7SBxU7xM2rr7S17PetcLGiZ+M1iI+v6qz0huKjIICAgICAgICAgICAgICAgICAgICAgICAggvboWVq59UEgRoI4kAbkAanckBBDYYi29qPFNpGWNSWGcwnQNcTptJEHgSNUH2w8vX9r+3SQXEBAQUL/BrfEbyjVvqLH1KDs9JzhJY4jcf8HtAO4BAX0BAQEBAQEBAQEBAQEBAQEBAQEBAQEBAQEHFakK1ItfMHoJafcRqD2IKvN0sMAcARJZTAGZ0SQ1oa3XKJImIG5PSgy7KnY13F1vRpuFR05uaaRJAaNY2MfzmYQafee39Xo/Db8kDvPb+r0fht+SB3nt/V6Pw2/JBk3He8ljqlOk3KajtaTW6UhUY8kESWjwjI00B21QaNrh1rdW7X07ajDhI+jZt7ggl7z2/q9H4bfkgd57f1ej8NvyQQ17G1oVGtdb0pdOUCk0zlBJExAOnFBVw61s6oDaNuzUuPhUm7kl0bdBkdUINDvPb+r0fht+SB3nt/V6Pw2/JB8dhFs1pLrejp/42/JBk1xYUzTrVaDGtNLM0mk1rS2o6kBOYaOksABjc+4NZmE272A9zUdRPk2fJB97z2/q9H4bfkgd57f1ej8NvyQU722s7YOFehSENzH6JuxIbvEbkcdNzCBh1nZ3DA23oUyA0QTSaJA0nbcEQetBc7z2/q9H4bfkgd57f1ej8NvyQRXlha2dq+pXt6QaxpcYpNJgdAAk9gQUC2wo4mafM0ucc4Ny82zgNwI0G38xCDU7z2/q9H4bfkgd57f1ej8NvyQO89v6vR+G35IKVenaULiGU2sexzXZmUw0tylpnNHi6hpjpI6UGpZ3bbymTRnQwZEESAR/MOB96CdAQEHFakKzIqbSD72kEf8gIKdDCKVu4Gk0iCD4xjwQA2RxDQBCC+gICCk/DKbtwdydHEaueXzoeDjI6DsgsW1BttSy0tpJ1MyXEkknpJJKCVAQRVqDaxHOfVJI1I1LS3h1OKCOlYMpVg6mIIEASY0AbMbTAAlBZQEBBVZh7KdPLSzNhjWCHOBDac5QDPXr08ZQT0KQoUWtpCGtAaB0ACAEHaAgr3Nmy6P0oMxAIJEQ5rgRHEFoPuQc2eH07LzYECIAkkAbwJ2k6oLSAgjuKIuKDmVRLXNLSNtCIKCs/C6b62Y5t5jM6NSHHwZjUgFBdQEBBTu8MpXj5uGzqDuYlsxp70EtnaNs6ZFAGCZMknYADU9AaB7kE6AgICAgICAgICAgICAgIMS6xCvQuKpYwOYyqAIPhEcy12VrcusuO+adepBXrcon0rR1Tmho2fHBafODIcwHfmgBqdXD3hYtcTquv206waAarxM6lk3OQDQeEOZBPV07oFbF329u50Nc7LVe1rnZM2QvhjYBJIDRJ13nqQd0cSqVa4D2hsPDSAZzAvqsO4EQaebjog2EBAQEBAQEBAQEBAQEBAQEBAQEBAQEBAQEBAQEFDGWh1s0OEzUYD2OcAR2EEg9RKC+ght2hrnhogZ5gdYaT/Mkn3oFRodcMzCYkjqMRI64JHvKCZAQEBAQEBAQEBAQEBB//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3078" name="AutoShape 6" descr="data:image/jpeg;base64,/9j/4AAQSkZJRgABAQAAAQABAAD/2wCEAAkGBxMHBhITBxEUFRUWFRsXGBYWFxsXHRgXFxkWHx0YGhkcKDQgGxolIRgcITEhJSkrMDoyHyAzPDMtQyg5LisBCgoKDg0OGxAQGi8lHyQ3Ny8vNzcuMCwwKzc0NzcwNyssMCwuLTc2NDUsLDE3NywvLCw3LDc3LzcsKywrLCwsLP/AABEIAMoA+gMBEQACEQEDEQH/xAAbAAEAAwEBAQEAAAAAAAAAAAAAAwQFAgYBB//EAEUQAAEDAgQBBQwIBAUFAAAAAAEAAhEDBAUSITFBBhNRYXEUFSIyMzQ1VHOBk9EjQlJicrKzw4KRsbQkU3SSoQc2Y8Hx/8QAGAEBAQEBAQAAAAAAAAAAAAAAAAMEAQL/xAAxEQEAAgADBgQEBQUAAAAAAAAAAQIDM3EEETEysbIScoHBIUFhkQUTIjRDFERRYqH/2gAMAwEAAhEDEQA/AP3FAQEBAQEBAQEBAQEBAQEBAQEBAQEBAQEBAQEBAQEBAQEBAQEBAQEBAQEBAQEBAQEBAQEBAQEBAQEBAQEBAQEBAQVsRuTaWhe0TBG/W4CekxMwNTsN0FTBsVOJSXsyAta5okEkOAmY8XWRBg9XABoUKza7JpGdYOhBB6CDqEEiAgICAgICAgICAgICAgICAgICAgICAgICAgICAg+OaHNhwkIAaATAGu6CpYeXr+1/bpILiAgICAgICAgICAgICAg5qv5ukSQTAJgCSY4AcSg8/wAiOVQ5W4Y+qy3q0MlR1PLVEExBkHsOo4GR1rkTE8Hq1LVndaN0vRLryICAgICAgICAgICAg4q1W0KZdWcGgbkmAPeUHNG5ZXcRRe1xESAQYnaY6UEFh5ev7X9ukguICAgICAgICAgICAgICAgzeTvopv46n6r1PC5Wzbs6dI7YaSoxiAgICAgICAgICAgIIL237rtiwmJgg66EEEHQg7jgQeghBVwnChhjA2k4lrW5WzuBJJk8TJ6vfug6wtnN1K4kn6Xc6nydNBfQEBAQEBAQEBAQEBAQEBBm8nfRTfx1P1XqeFytm3Z06R2w0lRjEBB5jG+UlfD+V1paWlk+rSrCalZrh9HqRJHQ2JJMTIAk6Lm+N+57/Lt4PH8t+56ddeBAQEEFxdtt3APMuOzQJcewDWOvZBxRNWq8GqAxv2PGcfxEeC3sE9qC0gICAgIKdh5ev7X9ukguICAgICAgICAgICAgICAgzeTvopv46n6r1PC5Wzbs6dI7YaSoxiAgy31AzlMwPcAXUHQCdTDwTA46Kf8AJ6Nf9pPm9moqMggr17xtF+XVz4nI3V3bHAdZgdaCtcmtUtnOcRSAaTDTmcYEwXbN6CBPU7iuTO6HvDrFrxE/NJhDGjD6bmNAL2Nc4iZLi0aknUnrJJXKzviJesakUxLVjhEzC6vSQgICCpir307FxtZzS3xRmIGYZiBBkhsnY9h2QVcGqVn1X935vFaYLQ1rTlEtEDXpJzOEkjTZBNhbi+pXL2lp53YxI+jp9BI690F9AQEBAQEBAQEBAQEBAQEGbyd9FN/HU/Vep4XK2bdnTpHbDSVGMQEHm8SwOjiXLK3rXbSX0KReyHEDMHQCQN4zFT/k9GyJn+jmP9vaW3XvW0qmVkvf9hmpHbwaNDq4hUY0Yp1Lny55tv2WmXEfefwPU3bg4oLFvbttqcUGgCZPWTuSdy48SdUHN95lU/A7+hXLcJUwcyusI8I9E0PZM/KFynLD3tWffWeq2vSAgICAgIKdh5ev7X9ukguICAgICAgICAgICAgICDmqSKZ5oAmDAJgE8ATwQeZ/6eXF1cYK/v5RbTIrPDMpnM2ZcTqdnl7RrqAD1mWDyfH69W78RiI2ifDw3V7YXOWt9c4ZyarVcBYx9ZgBAfsBIzOjiQJMT/PY+7W8Mb5ZsHCnGxIw68Z+C/g1WtWwmi7FmNp1jTaajGmQ15AzAHt6z2ndekndW+ax5bTl7h9VgmD0OPit/iIQVzYOurznLlxZ4OTJTO7SZ8J+86DxY46uXN0b96n5lvB4Plv3r1Gi2gyKLQ0dAEa9Pb1rqaRAQQX3mVT8Dv6FctwlTBzK6wjwj0TQ9kz8oXKcsPe1Z99Z6ra9ICAgIIL66bZWrn1ZgRtHEgDUwBqdyQBxQRWGJMvz9CHREgkRmEwYG4ggjUDqkaoFh5ev7X9ukguICAgICAgICAgICAgICAgzeTvopv46n6r1PC5Wzbs6dI7YQ8oa3dGGVqNoDUqFhGRmsEj6x2b7yJ1iV3EiZpMQ87FetNopa07oiVs2z7nzt+Vv2KZI/wBz/GPuy8QZXtlWqVJtGmG0WhoGwAgfyQdoCAgIIL7zKp+B39CuW4Spg5ldYR4R6JoeyZ+ULlOWHvas++s9VtekBAQYOPB/PTahriBDg+TlJy5IGdsNPhAlocSYEGIQaVG1NXDgy+E9jnT4Lpac05g7QGZJB4nch3aWFOzJ7mbl0iJMADgAdG9Jjc6lBDhVJtB9dtFoa0VdA0AATTpk6DrMoL6AgICAgICAgICAgICAgq1L4Zy22BqOBghuzT952zezfqKCrYYW6laht3UkS45GS0eE4uhzvGfEx9UH7K81r4Y3K42LOLfxT9P+Ru9mjRpNoUw2i0NaNg0AAdgC9JO0BAQEBAQQX3mVT8Dv6FctwlTBzK6wjwj0TQ9kz8oXKcsPe1Z99Z6ra9ICAgyMSsKte+a+i/RurYcxuUkQR4VNxIO+/RppKDUpZubHPRm4gagdQJ37dOwbIO0FOw8vX9r+3SQXEBAQEBAQEBAQEHmOXDb4ttTyduadEd0MbVz08+Zj3BoA6gTq3QmdHNjXlrRHFTCwrYkzFflEz9o3vTrqao6+D3Ftm3nCDBjRrSNCHP2kHcCT1IOe43XGt88n7jCWtHUY1f0GdD9kILdOmKVMNpAAAQABAA6AEHSAgICAgICAggvvMqn4Hf0K5bhKmDmV1hHhHomh7Jn5QuU5Ye9qz76z1W16QEBB5flTSDr5puKVMt5t8uyGo4sBpyHDmXhrBPE/+0G5cAYlhzhQykOEeENiDBlpGjmkHQjcaoIsOsDZ3dUgNyuyhuoLoaIAnKCABAAJd2hB1hYcH1+eIJ53UtBaPJ0+BJ4daC+gICAgICAgICAgweUF6KlqzuNpflr0SXDRgiqzd3HsaHEcYU8XhGsdW3YfjiWj/NbdstLuM1/Pn5h9gDKz3jd3YTHUqMS0xoYwBgAAEADQADgEHSAgICAgICAgICCC+8yqfgd/QrluEqYOZXWEeEeiaHsmflC5Tlh72rPvrPVbXpAQEGByh+luKbaTTUILiWtbTeWmG5RDmOLZP1jA11O0BvMaGNhgAHQNEH1BTsPL1/a/t0kFxAQEBAQEBB8JgaoKZvTW0sG5/vnwWD+Ld38II4EjdB97iNczfuz/AHBowfw/W4eMTtIAQQcoRGEmPt0v1aani8v26tmwZ3pbtlpqjGICAgICAgICAgICCjjtrUvsGrU8Pq81UfTc1lSJyuI0MI7EzE74ccnLKrh2BUKWI1edqMphrqkZcxHQOgbTxiUiN3wLWm0zaeMtFHBAQYeKWlS6xJpa3nGNghrvow1w+sKoOc6HYAjfiIQal/WNvaOdTiQNAeJ6O07IK2G37rmu5tYNBbMgEmC1xaZngYzDqKDrC6gq1K5ZMGrxBadKdPgdUF9Bj8rcebyZ5P1bqrSfVFMA5GDUyQJJ4NEyT0INGxuReWVOo1rmh7GvDXjK5uYAw5vBwmCOlBOgIPjnBjSXmANSTwCCmL01/MWFwP1z4LO0HdwjUFoIPSg+ix50zfO5w/ZiGA9TOOwMuzEcIQXEBBmcovRR9pS/VpqeLy/bq2bBnelu2WmqMYgICAgICAgICAgICAgICAgICD4BB0QVLDy9f2v7dJBcQZXKr/tq69i/8pU8bLto2/hv7vC80dWqqMTmpUFJhNUgAbkmAO0oKvdhuPMG5h9t2jO0cX9IjQ/aCD6yxDnA3jjUcNdRDQfus2EHYmT1oLaAgICDM5Reij7Sl+rTU8Xl+3Vs2DO9LdstNUYxAQEBAQEBAQEBAQEBAQEBAQcVaraNMuqkADidEHFC6ZcPcKD2uLYkNIMZgCJjpBB7CEENh5ev7X9ukguIMrlWY5M3U/5L/wApUsbLto2/hv7vC80dVnup1x5k3T/MfIb2tbu//gHgVViZuI23N4pYms9z3Gu6Z0GlvcEAMGgAIHSdBJMKd5/VXX2lt2asThY0zHCsd9W8qMQgICAgIMrlK8MwvwyBNWkBJiTzrNB0nRTxeX7dWzYM70t2y1VRjEBAQEBAQEBAQEBAQEBAQEBBWxC0F9allTaWu1EiWOa4SOIlo0QR4fhwsXHI4mQBqACTxc4jxnE8f/qCOxc217oNV0AVdXPPTTp7koJO6H3J/wAIzK3/ADKgI/2s8Z3vy7giUHVOwbzgdXmo8ahz4OU/dGzfcAdplBbQZOMelLD/AFD/AO2uFK/NXX2lu2XJx/LHfVrKrCICAgICDznLDkdQ5WOtzfvqs5ipnbzTyyZiWntgaiCNYIlNzsWms74l6NHBAQEBAQEBAQEBAQEBAQEBAQEBBm2Nqx2IV3vEuFUQTrl+ip+KDo2eMb8UGkgICDJxj0pYf6h/9tcKV+auvtLdsuTj+WO+rWVWEQEBAQEBAQEBAQEBAQEBAQEBAQEBAQEBBTxd1Rlg42Uh0t1AzENztzkCDJDcxAg9hQVsHq1qjz3cHDTVrgAGmTAa4CHS2CSCdZ22QTYW4vqVy9paed2MGPo6fRogvoCAgycY9KWH+of/AG1wpX5q6+0t2y5OP5Y76tZVYRAQEBAQEBAQEBAQEBAQEBAQEBAQEBAQEBAQU7Dy9f2v7dJBcQEBBh4/d07fGcObXqMa59w/KC4Au/w9caA76uA7SBxU7xM2rr7S17PetcLGiZ+M1iI+v6qz0huKjIICAgICAgICAgICAgICAgICAgICAgICAggvboWVq59UEgRoI4kAbkAanckBBDYYi29qPFNpGWNSWGcwnQNcTptJEHgSNUH2w8vX9r+3SQXEBAQUL/BrfEbyjVvqLH1KDs9JzhJY4jcf8HtAO4BAX0BAQEBAQEBAQEBAQEBAQEBAQEBAQEBAQEHFakK1ItfMHoJafcRqD2IKvN0sMAcARJZTAGZ0SQ1oa3XKJImIG5PSgy7KnY13F1vRpuFR05uaaRJAaNY2MfzmYQafee39Xo/Db8kDvPb+r0fht+SB3nt/V6Pw2/JBk3He8ljqlOk3KajtaTW6UhUY8kESWjwjI00B21QaNrh1rdW7X07ajDhI+jZt7ggl7z2/q9H4bfkgd57f1ej8NvyQQ17G1oVGtdb0pdOUCk0zlBJExAOnFBVw61s6oDaNuzUuPhUm7kl0bdBkdUINDvPb+r0fht+SB3nt/V6Pw2/JB8dhFs1pLrejp/42/JBk1xYUzTrVaDGtNLM0mk1rS2o6kBOYaOksABjc+4NZmE272A9zUdRPk2fJB97z2/q9H4bfkgd57f1ej8NvyQU722s7YOFehSENzH6JuxIbvEbkcdNzCBh1nZ3DA23oUyA0QTSaJA0nbcEQetBc7z2/q9H4bfkgd57f1ej8NvyQRXlha2dq+pXt6QaxpcYpNJgdAAk9gQUC2wo4mafM0ucc4Ny82zgNwI0G38xCDU7z2/q9H4bfkgd57f1ej8NvyQO89v6vR+G35IKVenaULiGU2sexzXZmUw0tylpnNHi6hpjpI6UGpZ3bbymTRnQwZEESAR/MOB96CdAQEHFakKzIqbSD72kEf8gIKdDCKVu4Gk0iCD4xjwQA2RxDQBCC+gICCk/DKbtwdydHEaueXzoeDjI6DsgsW1BttSy0tpJ1MyXEkknpJJKCVAQRVqDaxHOfVJI1I1LS3h1OKCOlYMpVg6mIIEASY0AbMbTAAlBZQEBBVZh7KdPLSzNhjWCHOBDac5QDPXr08ZQT0KQoUWtpCGtAaB0ACAEHaAgr3Nmy6P0oMxAIJEQ5rgRHEFoPuQc2eH07LzYECIAkkAbwJ2k6oLSAgjuKIuKDmVRLXNLSNtCIKCs/C6b62Y5t5jM6NSHHwZjUgFBdQEBBTu8MpXj5uGzqDuYlsxp70EtnaNs6ZFAGCZMknYADU9AaB7kE6AgICAgICAgICAgICAgIMS6xCvQuKpYwOYyqAIPhEcy12VrcusuO+adepBXrcon0rR1Tmho2fHBafODIcwHfmgBqdXD3hYtcTquv206waAarxM6lk3OQDQeEOZBPV07oFbF329u50Nc7LVe1rnZM2QvhjYBJIDRJ13nqQd0cSqVa4D2hsPDSAZzAvqsO4EQaebjog2EBAQEBAQEBAQEBAQEBAQEBAQEBAQEBAQEBAQEFDGWh1s0OEzUYD2OcAR2EEg9RKC+ght2hrnhogZ5gdYaT/Mkn3oFRodcMzCYkjqMRI64JHvKCZAQEBAQEBAQEBAQEBB//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7" name="Picture 6" descr="index.jpg"/>
          <p:cNvPicPr>
            <a:picLocks noChangeAspect="1"/>
          </p:cNvPicPr>
          <p:nvPr/>
        </p:nvPicPr>
        <p:blipFill>
          <a:blip r:embed="rId5" cstate="print"/>
          <a:stretch>
            <a:fillRect/>
          </a:stretch>
        </p:blipFill>
        <p:spPr>
          <a:xfrm>
            <a:off x="4572000" y="2996952"/>
            <a:ext cx="3475633" cy="2808312"/>
          </a:xfrm>
          <a:prstGeom prst="rect">
            <a:avLst/>
          </a:prstGeo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GB" smtClean="0"/>
              <a:t>Long and wide forms</a:t>
            </a:r>
          </a:p>
        </p:txBody>
      </p:sp>
      <p:sp>
        <p:nvSpPr>
          <p:cNvPr id="55299" name="Rectangle 3"/>
          <p:cNvSpPr>
            <a:spLocks noGrp="1" noChangeArrowheads="1"/>
          </p:cNvSpPr>
          <p:nvPr>
            <p:ph type="body" sz="half" idx="1"/>
          </p:nvPr>
        </p:nvSpPr>
        <p:spPr>
          <a:xfrm>
            <a:off x="1079500" y="1258888"/>
            <a:ext cx="7669213" cy="1017587"/>
          </a:xfrm>
        </p:spPr>
        <p:txBody>
          <a:bodyPr/>
          <a:lstStyle/>
          <a:p>
            <a:pPr eaLnBrk="1" hangingPunct="1"/>
            <a:r>
              <a:rPr lang="en-GB" sz="1600" smtClean="0"/>
              <a:t>The data we have here is in “long” form</a:t>
            </a:r>
          </a:p>
          <a:p>
            <a:pPr eaLnBrk="1" hangingPunct="1"/>
            <a:r>
              <a:rPr lang="en-GB" sz="1600" smtClean="0"/>
              <a:t>One row for each person/wave combination</a:t>
            </a:r>
          </a:p>
          <a:p>
            <a:pPr eaLnBrk="1" hangingPunct="1"/>
            <a:r>
              <a:rPr lang="en-GB" sz="1600" smtClean="0"/>
              <a:t>From a few slides back:</a:t>
            </a:r>
          </a:p>
        </p:txBody>
      </p:sp>
      <p:pic>
        <p:nvPicPr>
          <p:cNvPr id="55300" name="Picture 11"/>
          <p:cNvPicPr>
            <a:picLocks noGrp="1" noChangeArrowheads="1"/>
          </p:cNvPicPr>
          <p:nvPr>
            <p:ph sz="quarter" idx="2"/>
          </p:nvPr>
        </p:nvPicPr>
        <p:blipFill>
          <a:blip r:embed="rId2" cstate="print"/>
          <a:srcRect r="47244"/>
          <a:stretch>
            <a:fillRect/>
          </a:stretch>
        </p:blipFill>
        <p:spPr>
          <a:xfrm>
            <a:off x="971550" y="2133600"/>
            <a:ext cx="4811713" cy="4267200"/>
          </a:xfrm>
          <a:noFill/>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GB" smtClean="0"/>
              <a:t>Wide form</a:t>
            </a:r>
          </a:p>
        </p:txBody>
      </p:sp>
      <p:sp>
        <p:nvSpPr>
          <p:cNvPr id="56323" name="Rectangle 3"/>
          <p:cNvSpPr>
            <a:spLocks noGrp="1" noChangeArrowheads="1"/>
          </p:cNvSpPr>
          <p:nvPr>
            <p:ph type="body" sz="half" idx="1"/>
          </p:nvPr>
        </p:nvSpPr>
        <p:spPr>
          <a:xfrm>
            <a:off x="1079500" y="1258888"/>
            <a:ext cx="7740650" cy="874712"/>
          </a:xfrm>
        </p:spPr>
        <p:txBody>
          <a:bodyPr/>
          <a:lstStyle/>
          <a:p>
            <a:pPr eaLnBrk="1" hangingPunct="1"/>
            <a:r>
              <a:rPr lang="en-GB" sz="1600" smtClean="0"/>
              <a:t>However, it’s also possible to put longitudinal data into “wide” form</a:t>
            </a:r>
          </a:p>
          <a:p>
            <a:pPr eaLnBrk="1" hangingPunct="1"/>
            <a:r>
              <a:rPr lang="en-GB" sz="1600" smtClean="0"/>
              <a:t>One observation per person, with different variables relating to different years of data</a:t>
            </a:r>
          </a:p>
          <a:p>
            <a:pPr eaLnBrk="1" hangingPunct="1"/>
            <a:endParaRPr lang="en-GB" sz="1600" smtClean="0"/>
          </a:p>
          <a:p>
            <a:pPr eaLnBrk="1" hangingPunct="1"/>
            <a:endParaRPr lang="en-GB" sz="1600" smtClean="0"/>
          </a:p>
        </p:txBody>
      </p:sp>
      <p:pic>
        <p:nvPicPr>
          <p:cNvPr id="56324" name="Picture 10"/>
          <p:cNvPicPr>
            <a:picLocks noGrp="1" noChangeAspect="1" noChangeArrowheads="1"/>
          </p:cNvPicPr>
          <p:nvPr>
            <p:ph sz="half" idx="2"/>
          </p:nvPr>
        </p:nvPicPr>
        <p:blipFill>
          <a:blip r:embed="rId2" cstate="print"/>
          <a:srcRect r="35432"/>
          <a:stretch>
            <a:fillRect/>
          </a:stretch>
        </p:blipFill>
        <p:spPr>
          <a:xfrm>
            <a:off x="1042988" y="3213100"/>
            <a:ext cx="5837237" cy="1187450"/>
          </a:xfrm>
        </p:spPr>
      </p:pic>
      <p:sp>
        <p:nvSpPr>
          <p:cNvPr id="56325" name="AutoShape 11"/>
          <p:cNvSpPr>
            <a:spLocks noChangeArrowheads="1"/>
          </p:cNvSpPr>
          <p:nvPr/>
        </p:nvSpPr>
        <p:spPr bwMode="auto">
          <a:xfrm rot="-7913638">
            <a:off x="3383757" y="2601118"/>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56326" name="Text Box 12"/>
          <p:cNvSpPr txBox="1">
            <a:spLocks noChangeArrowheads="1"/>
          </p:cNvSpPr>
          <p:nvPr/>
        </p:nvSpPr>
        <p:spPr bwMode="auto">
          <a:xfrm>
            <a:off x="3851275" y="2636838"/>
            <a:ext cx="2449513"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Age at wave 1, and so on</a:t>
            </a:r>
          </a:p>
        </p:txBody>
      </p:sp>
      <p:sp>
        <p:nvSpPr>
          <p:cNvPr id="56327" name="AutoShape 13"/>
          <p:cNvSpPr>
            <a:spLocks noChangeArrowheads="1"/>
          </p:cNvSpPr>
          <p:nvPr/>
        </p:nvSpPr>
        <p:spPr bwMode="auto">
          <a:xfrm rot="-7913638">
            <a:off x="2736057" y="2672556"/>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56328" name="Text Box 14"/>
          <p:cNvSpPr txBox="1">
            <a:spLocks noChangeArrowheads="1"/>
          </p:cNvSpPr>
          <p:nvPr/>
        </p:nvSpPr>
        <p:spPr bwMode="auto">
          <a:xfrm>
            <a:off x="2771775" y="2276475"/>
            <a:ext cx="2449513"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Sex doesn’t change [usually]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GB" smtClean="0"/>
              <a:t>The </a:t>
            </a:r>
            <a:r>
              <a:rPr lang="en-GB" i="1" smtClean="0"/>
              <a:t>reshape</a:t>
            </a:r>
            <a:r>
              <a:rPr lang="en-GB" smtClean="0"/>
              <a:t> command</a:t>
            </a:r>
          </a:p>
        </p:txBody>
      </p:sp>
      <p:sp>
        <p:nvSpPr>
          <p:cNvPr id="57347" name="Rectangle 3"/>
          <p:cNvSpPr>
            <a:spLocks noGrp="1" noChangeArrowheads="1"/>
          </p:cNvSpPr>
          <p:nvPr>
            <p:ph type="body" idx="1"/>
          </p:nvPr>
        </p:nvSpPr>
        <p:spPr/>
        <p:txBody>
          <a:bodyPr/>
          <a:lstStyle/>
          <a:p>
            <a:pPr eaLnBrk="1" hangingPunct="1"/>
            <a:r>
              <a:rPr lang="en-GB" smtClean="0"/>
              <a:t>Switching from long to wide:</a:t>
            </a:r>
          </a:p>
          <a:p>
            <a:pPr lvl="2" eaLnBrk="1" hangingPunct="1"/>
            <a:r>
              <a:rPr lang="en-GB" smtClean="0"/>
              <a:t>reshape  wide  [stubnames], i(id) j(year)</a:t>
            </a:r>
          </a:p>
          <a:p>
            <a:pPr lvl="1" eaLnBrk="1" hangingPunct="1"/>
            <a:r>
              <a:rPr lang="en-GB" smtClean="0"/>
              <a:t>In BHPS, this becomes</a:t>
            </a:r>
          </a:p>
          <a:p>
            <a:pPr lvl="2" eaLnBrk="1" hangingPunct="1"/>
            <a:r>
              <a:rPr lang="en-GB" smtClean="0"/>
              <a:t>reshape wide [stubnames], i(pid) j(wave)</a:t>
            </a:r>
          </a:p>
          <a:p>
            <a:pPr lvl="1" eaLnBrk="1" hangingPunct="1"/>
            <a:endParaRPr lang="en-GB" smtClean="0"/>
          </a:p>
          <a:p>
            <a:pPr lvl="1" eaLnBrk="1" hangingPunct="1"/>
            <a:r>
              <a:rPr lang="en-GB" smtClean="0"/>
              <a:t>What are stub names?</a:t>
            </a:r>
          </a:p>
          <a:p>
            <a:pPr lvl="1" eaLnBrk="1" hangingPunct="1"/>
            <a:r>
              <a:rPr lang="en-GB" smtClean="0"/>
              <a:t>They are a list of variables which vary between years</a:t>
            </a:r>
          </a:p>
          <a:p>
            <a:pPr lvl="1" eaLnBrk="1" hangingPunct="1"/>
            <a:r>
              <a:rPr lang="en-GB" smtClean="0"/>
              <a:t>Variables like sex or ethnicity would not normally be included in this list</a:t>
            </a:r>
          </a:p>
          <a:p>
            <a:pPr lvl="1" eaLnBrk="1" hangingPunct="1"/>
            <a:endParaRPr lang="en-GB" smtClean="0"/>
          </a:p>
          <a:p>
            <a:pPr lvl="1" eaLnBrk="1" hangingPunct="1"/>
            <a:endParaRPr lang="en-GB" smtClean="0"/>
          </a:p>
          <a:p>
            <a:pPr eaLnBrk="1" hangingPunct="1"/>
            <a:r>
              <a:rPr lang="en-GB" smtClean="0"/>
              <a:t>Switching from wide to long:</a:t>
            </a:r>
          </a:p>
          <a:p>
            <a:pPr eaLnBrk="1" hangingPunct="1"/>
            <a:r>
              <a:rPr lang="en-GB" smtClean="0"/>
              <a:t>Exactly the opposite</a:t>
            </a:r>
          </a:p>
          <a:p>
            <a:pPr lvl="2" eaLnBrk="1" hangingPunct="1"/>
            <a:r>
              <a:rPr lang="en-GB" smtClean="0"/>
              <a:t>reshape  long  [stubnames], i(id) j(wave)</a:t>
            </a:r>
          </a:p>
          <a:p>
            <a:pPr eaLnBrk="1" hangingPunct="1"/>
            <a:endParaRPr lang="en-GB" smtClean="0"/>
          </a:p>
          <a:p>
            <a:pPr eaLnBrk="1" hangingPunct="1"/>
            <a:r>
              <a:rPr lang="en-GB" smtClean="0"/>
              <a:t>Lots more info and examples in STATA manual</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GB" smtClean="0"/>
              <a:t>Simple models using longitudinal data</a:t>
            </a:r>
          </a:p>
        </p:txBody>
      </p:sp>
      <p:sp>
        <p:nvSpPr>
          <p:cNvPr id="58371" name="Rectangle 3"/>
          <p:cNvSpPr>
            <a:spLocks noGrp="1" noChangeArrowheads="1"/>
          </p:cNvSpPr>
          <p:nvPr>
            <p:ph type="body" idx="1"/>
          </p:nvPr>
        </p:nvSpPr>
        <p:spPr/>
        <p:txBody>
          <a:bodyPr/>
          <a:lstStyle/>
          <a:p>
            <a:pPr eaLnBrk="1" hangingPunct="1"/>
            <a:r>
              <a:rPr lang="en-GB" smtClean="0"/>
              <a:t>Auto-regressive and time-lagged models</a:t>
            </a:r>
          </a:p>
          <a:p>
            <a:pPr eaLnBrk="1" hangingPunct="1"/>
            <a:r>
              <a:rPr lang="en-GB" smtClean="0"/>
              <a:t>Models of change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GB" smtClean="0"/>
              <a:t>But first: the GHQ</a:t>
            </a:r>
          </a:p>
        </p:txBody>
      </p:sp>
      <p:sp>
        <p:nvSpPr>
          <p:cNvPr id="59395" name="Content Placeholder 2"/>
          <p:cNvSpPr>
            <a:spLocks noGrp="1"/>
          </p:cNvSpPr>
          <p:nvPr>
            <p:ph idx="1"/>
          </p:nvPr>
        </p:nvSpPr>
        <p:spPr/>
        <p:txBody>
          <a:bodyPr/>
          <a:lstStyle/>
          <a:p>
            <a:r>
              <a:rPr lang="en-GB" smtClean="0"/>
              <a:t>Use this for lots of analysis in the lectures and practical sessions</a:t>
            </a:r>
          </a:p>
          <a:p>
            <a:r>
              <a:rPr lang="en-GB" smtClean="0"/>
              <a:t>General Health Questionnaire</a:t>
            </a:r>
          </a:p>
          <a:p>
            <a:r>
              <a:rPr lang="en-GB" smtClean="0"/>
              <a:t>Different versions: BHPS carries the GHQ-12, with 12 questions. </a:t>
            </a:r>
          </a:p>
          <a:p>
            <a:r>
              <a:rPr lang="en-GB" smtClean="0"/>
              <a:t>Have you recently:</a:t>
            </a:r>
          </a:p>
          <a:p>
            <a:pPr lvl="1"/>
            <a:r>
              <a:rPr lang="en-GB" sz="1400" smtClean="0"/>
              <a:t> been able to concentrate on whatever you're doing ?</a:t>
            </a:r>
          </a:p>
          <a:p>
            <a:pPr lvl="1"/>
            <a:r>
              <a:rPr lang="en-GB" sz="1400" smtClean="0"/>
              <a:t> lost much sleep over worry ?</a:t>
            </a:r>
          </a:p>
          <a:p>
            <a:pPr lvl="1"/>
            <a:r>
              <a:rPr lang="en-GB" sz="1400" smtClean="0"/>
              <a:t> felt that you were playing a useful part in things ?</a:t>
            </a:r>
          </a:p>
          <a:p>
            <a:pPr lvl="1"/>
            <a:r>
              <a:rPr lang="en-GB" sz="1400" smtClean="0"/>
              <a:t> felt capable of making decisions about things ?</a:t>
            </a:r>
          </a:p>
          <a:p>
            <a:pPr lvl="1"/>
            <a:r>
              <a:rPr lang="en-GB" sz="1400" smtClean="0"/>
              <a:t> felt constantly under strain?</a:t>
            </a:r>
          </a:p>
          <a:p>
            <a:pPr lvl="1"/>
            <a:r>
              <a:rPr lang="en-GB" sz="1400" smtClean="0"/>
              <a:t> felt you couldn't overcome your difficulties ?</a:t>
            </a:r>
          </a:p>
          <a:p>
            <a:pPr lvl="1"/>
            <a:r>
              <a:rPr lang="en-GB" sz="1400" smtClean="0"/>
              <a:t> been able to enjoy your normal day to day activities ?</a:t>
            </a:r>
          </a:p>
          <a:p>
            <a:pPr lvl="1"/>
            <a:r>
              <a:rPr lang="en-GB" sz="1400" smtClean="0"/>
              <a:t> been able to face up to problems ?</a:t>
            </a:r>
          </a:p>
          <a:p>
            <a:pPr lvl="1"/>
            <a:r>
              <a:rPr lang="en-GB" sz="1400" smtClean="0"/>
              <a:t> been feeling unhappy or depressed?</a:t>
            </a:r>
          </a:p>
          <a:p>
            <a:pPr lvl="1"/>
            <a:r>
              <a:rPr lang="en-GB" sz="1400" smtClean="0"/>
              <a:t> been losing confidence in yourself?</a:t>
            </a:r>
          </a:p>
          <a:p>
            <a:pPr lvl="1"/>
            <a:r>
              <a:rPr lang="en-GB" sz="1400" smtClean="0"/>
              <a:t> been thinking of yourself as a worthless person ?</a:t>
            </a:r>
          </a:p>
          <a:p>
            <a:pPr lvl="1"/>
            <a:r>
              <a:rPr lang="en-GB" sz="1400" smtClean="0"/>
              <a:t> been feeling reasonably happy, all things considered ?</a:t>
            </a:r>
          </a:p>
          <a:p>
            <a:r>
              <a:rPr lang="en-GB" smtClean="0"/>
              <a:t>Answer each question on 4-point scale </a:t>
            </a:r>
          </a:p>
          <a:p>
            <a:pPr>
              <a:buFont typeface="Wingdings" pitchFamily="2" charset="2"/>
              <a:buNone/>
            </a:pPr>
            <a:r>
              <a:rPr lang="en-GB" smtClean="0"/>
              <a:t>		not at all - no more than usual - rather more - much more</a:t>
            </a:r>
          </a:p>
          <a:p>
            <a:pPr lvl="1"/>
            <a:endParaRPr lang="en-GB"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GB" smtClean="0"/>
              <a:t>GHQ</a:t>
            </a:r>
          </a:p>
        </p:txBody>
      </p:sp>
      <p:sp>
        <p:nvSpPr>
          <p:cNvPr id="60419" name="Content Placeholder 2"/>
          <p:cNvSpPr>
            <a:spLocks noGrp="1"/>
          </p:cNvSpPr>
          <p:nvPr>
            <p:ph idx="1"/>
          </p:nvPr>
        </p:nvSpPr>
        <p:spPr>
          <a:xfrm>
            <a:off x="1071563" y="1143000"/>
            <a:ext cx="3643312" cy="5399088"/>
          </a:xfrm>
        </p:spPr>
        <p:txBody>
          <a:bodyPr/>
          <a:lstStyle/>
          <a:p>
            <a:pPr>
              <a:buFont typeface="Wingdings" pitchFamily="2" charset="2"/>
              <a:buNone/>
            </a:pPr>
            <a:r>
              <a:rPr lang="en-GB" sz="700" dirty="0" smtClean="0">
                <a:latin typeface="Courier New" pitchFamily="49" charset="0"/>
                <a:cs typeface="Courier New" pitchFamily="49" charset="0"/>
              </a:rPr>
              <a:t>        (</a:t>
            </a:r>
            <a:r>
              <a:rPr lang="en-GB" sz="700" dirty="0" err="1" smtClean="0">
                <a:latin typeface="Courier New" pitchFamily="49" charset="0"/>
                <a:cs typeface="Courier New" pitchFamily="49" charset="0"/>
              </a:rPr>
              <a:t>ghq</a:t>
            </a:r>
            <a:r>
              <a:rPr lang="en-GB" sz="700" dirty="0" smtClean="0">
                <a:latin typeface="Courier New" pitchFamily="49" charset="0"/>
                <a:cs typeface="Courier New" pitchFamily="49" charset="0"/>
              </a:rPr>
              <a:t>) 1: </a:t>
            </a:r>
            <a:r>
              <a:rPr lang="en-GB" sz="700" dirty="0" err="1" smtClean="0">
                <a:latin typeface="Courier New" pitchFamily="49" charset="0"/>
                <a:cs typeface="Courier New" pitchFamily="49" charset="0"/>
              </a:rPr>
              <a:t>likert</a:t>
            </a:r>
            <a:r>
              <a:rPr lang="en-GB" sz="700" dirty="0" smtClean="0">
                <a:latin typeface="Courier New" pitchFamily="49" charset="0"/>
                <a:cs typeface="Courier New" pitchFamily="49" charset="0"/>
              </a:rPr>
              <a:t> |      Freq.     Percent        Cum.</a:t>
            </a:r>
          </a:p>
          <a:p>
            <a:pPr>
              <a:buFont typeface="Wingdings" pitchFamily="2" charset="2"/>
              <a:buNone/>
            </a:pPr>
            <a:r>
              <a:rPr lang="en-GB" sz="700" dirty="0" smtClean="0">
                <a:latin typeface="Courier New" pitchFamily="49" charset="0"/>
                <a:cs typeface="Courier New" pitchFamily="49" charset="0"/>
              </a:rPr>
              <a:t>------------------------+-----------------------------------</a:t>
            </a:r>
          </a:p>
          <a:p>
            <a:pPr>
              <a:buFont typeface="Wingdings" pitchFamily="2" charset="2"/>
              <a:buNone/>
            </a:pPr>
            <a:r>
              <a:rPr lang="en-GB" sz="700" dirty="0" smtClean="0">
                <a:latin typeface="Courier New" pitchFamily="49" charset="0"/>
                <a:cs typeface="Courier New" pitchFamily="49" charset="0"/>
              </a:rPr>
              <a:t>        missing or wild |        582        2.10        2.10</a:t>
            </a:r>
          </a:p>
          <a:p>
            <a:pPr>
              <a:buFont typeface="Wingdings" pitchFamily="2" charset="2"/>
              <a:buNone/>
            </a:pPr>
            <a:r>
              <a:rPr lang="en-GB" sz="700" dirty="0" smtClean="0">
                <a:latin typeface="Courier New" pitchFamily="49" charset="0"/>
                <a:cs typeface="Courier New" pitchFamily="49" charset="0"/>
              </a:rPr>
              <a:t>proxy respondent        |      1,202        4.33        6.43</a:t>
            </a:r>
          </a:p>
          <a:p>
            <a:pPr>
              <a:buFont typeface="Wingdings" pitchFamily="2" charset="2"/>
              <a:buNone/>
            </a:pPr>
            <a:r>
              <a:rPr lang="en-GB" sz="700" dirty="0" smtClean="0">
                <a:latin typeface="Courier New" pitchFamily="49" charset="0"/>
                <a:cs typeface="Courier New" pitchFamily="49" charset="0"/>
              </a:rPr>
              <a:t>                      0 |         77        0.28        6.70</a:t>
            </a:r>
          </a:p>
          <a:p>
            <a:pPr>
              <a:buFont typeface="Wingdings" pitchFamily="2" charset="2"/>
              <a:buNone/>
            </a:pPr>
            <a:r>
              <a:rPr lang="en-GB" sz="700" dirty="0" smtClean="0">
                <a:latin typeface="Courier New" pitchFamily="49" charset="0"/>
                <a:cs typeface="Courier New" pitchFamily="49" charset="0"/>
              </a:rPr>
              <a:t>                      1 |        109        0.39        7.10</a:t>
            </a:r>
          </a:p>
          <a:p>
            <a:pPr>
              <a:buFont typeface="Wingdings" pitchFamily="2" charset="2"/>
              <a:buNone/>
            </a:pPr>
            <a:r>
              <a:rPr lang="en-GB" sz="700" dirty="0" smtClean="0">
                <a:latin typeface="Courier New" pitchFamily="49" charset="0"/>
                <a:cs typeface="Courier New" pitchFamily="49" charset="0"/>
              </a:rPr>
              <a:t>                      2 |        149        0.54        7.63</a:t>
            </a:r>
          </a:p>
          <a:p>
            <a:pPr>
              <a:buFont typeface="Wingdings" pitchFamily="2" charset="2"/>
              <a:buNone/>
            </a:pPr>
            <a:r>
              <a:rPr lang="en-GB" sz="700" dirty="0" smtClean="0">
                <a:latin typeface="Courier New" pitchFamily="49" charset="0"/>
                <a:cs typeface="Courier New" pitchFamily="49" charset="0"/>
              </a:rPr>
              <a:t>                      3 |        288        1.04        8.67</a:t>
            </a:r>
          </a:p>
          <a:p>
            <a:pPr>
              <a:buFont typeface="Wingdings" pitchFamily="2" charset="2"/>
              <a:buNone/>
            </a:pPr>
            <a:r>
              <a:rPr lang="en-GB" sz="700" dirty="0" smtClean="0">
                <a:latin typeface="Courier New" pitchFamily="49" charset="0"/>
                <a:cs typeface="Courier New" pitchFamily="49" charset="0"/>
              </a:rPr>
              <a:t>                      4 |        504        1.82       10.49</a:t>
            </a:r>
          </a:p>
          <a:p>
            <a:pPr>
              <a:buFont typeface="Wingdings" pitchFamily="2" charset="2"/>
              <a:buNone/>
            </a:pPr>
            <a:r>
              <a:rPr lang="en-GB" sz="700" dirty="0" smtClean="0">
                <a:latin typeface="Courier New" pitchFamily="49" charset="0"/>
                <a:cs typeface="Courier New" pitchFamily="49" charset="0"/>
              </a:rPr>
              <a:t>                      5 |        867        3.12       13.61</a:t>
            </a:r>
          </a:p>
          <a:p>
            <a:pPr>
              <a:buFont typeface="Wingdings" pitchFamily="2" charset="2"/>
              <a:buNone/>
            </a:pPr>
            <a:r>
              <a:rPr lang="en-GB" sz="700" dirty="0" smtClean="0">
                <a:latin typeface="Courier New" pitchFamily="49" charset="0"/>
                <a:cs typeface="Courier New" pitchFamily="49" charset="0"/>
              </a:rPr>
              <a:t>                      6 |      2,229        8.03       21.64</a:t>
            </a:r>
          </a:p>
          <a:p>
            <a:pPr>
              <a:buFont typeface="Wingdings" pitchFamily="2" charset="2"/>
              <a:buNone/>
            </a:pPr>
            <a:r>
              <a:rPr lang="en-GB" sz="700" dirty="0" smtClean="0">
                <a:latin typeface="Courier New" pitchFamily="49" charset="0"/>
                <a:cs typeface="Courier New" pitchFamily="49" charset="0"/>
              </a:rPr>
              <a:t>                      7 |      2,265        8.16       29.80</a:t>
            </a:r>
          </a:p>
          <a:p>
            <a:pPr>
              <a:buFont typeface="Wingdings" pitchFamily="2" charset="2"/>
              <a:buNone/>
            </a:pPr>
            <a:r>
              <a:rPr lang="en-GB" sz="700" dirty="0" smtClean="0">
                <a:latin typeface="Courier New" pitchFamily="49" charset="0"/>
                <a:cs typeface="Courier New" pitchFamily="49" charset="0"/>
              </a:rPr>
              <a:t>                      8 |      2,355        8.48       38.28</a:t>
            </a:r>
          </a:p>
          <a:p>
            <a:pPr>
              <a:buFont typeface="Wingdings" pitchFamily="2" charset="2"/>
              <a:buNone/>
            </a:pPr>
            <a:r>
              <a:rPr lang="en-GB" sz="700" dirty="0" smtClean="0">
                <a:latin typeface="Courier New" pitchFamily="49" charset="0"/>
                <a:cs typeface="Courier New" pitchFamily="49" charset="0"/>
              </a:rPr>
              <a:t>                      9 |      2,426        8.74       47.02</a:t>
            </a:r>
          </a:p>
          <a:p>
            <a:pPr>
              <a:buFont typeface="Wingdings" pitchFamily="2" charset="2"/>
              <a:buNone/>
            </a:pPr>
            <a:r>
              <a:rPr lang="en-GB" sz="700" dirty="0" smtClean="0">
                <a:latin typeface="Courier New" pitchFamily="49" charset="0"/>
                <a:cs typeface="Courier New" pitchFamily="49" charset="0"/>
              </a:rPr>
              <a:t>                     10 |      2,259        8.14       55.16</a:t>
            </a:r>
          </a:p>
          <a:p>
            <a:pPr>
              <a:buFont typeface="Wingdings" pitchFamily="2" charset="2"/>
              <a:buNone/>
            </a:pPr>
            <a:r>
              <a:rPr lang="en-GB" sz="700" dirty="0" smtClean="0">
                <a:latin typeface="Courier New" pitchFamily="49" charset="0"/>
                <a:cs typeface="Courier New" pitchFamily="49" charset="0"/>
              </a:rPr>
              <a:t>                     11 |      2,228        8.03       63.19</a:t>
            </a:r>
          </a:p>
          <a:p>
            <a:pPr>
              <a:buFont typeface="Wingdings" pitchFamily="2" charset="2"/>
              <a:buNone/>
            </a:pPr>
            <a:r>
              <a:rPr lang="en-GB" sz="700" dirty="0" smtClean="0">
                <a:latin typeface="Courier New" pitchFamily="49" charset="0"/>
                <a:cs typeface="Courier New" pitchFamily="49" charset="0"/>
              </a:rPr>
              <a:t>                     12 |      2,478        8.93       72.11</a:t>
            </a:r>
          </a:p>
          <a:p>
            <a:pPr>
              <a:buFont typeface="Wingdings" pitchFamily="2" charset="2"/>
              <a:buNone/>
            </a:pPr>
            <a:r>
              <a:rPr lang="en-GB" sz="700" dirty="0" smtClean="0">
                <a:latin typeface="Courier New" pitchFamily="49" charset="0"/>
                <a:cs typeface="Courier New" pitchFamily="49" charset="0"/>
              </a:rPr>
              <a:t>                     13 |      1,316        4.74       76.85</a:t>
            </a:r>
          </a:p>
          <a:p>
            <a:pPr>
              <a:buFont typeface="Wingdings" pitchFamily="2" charset="2"/>
              <a:buNone/>
            </a:pPr>
            <a:r>
              <a:rPr lang="en-GB" sz="700" dirty="0" smtClean="0">
                <a:latin typeface="Courier New" pitchFamily="49" charset="0"/>
                <a:cs typeface="Courier New" pitchFamily="49" charset="0"/>
              </a:rPr>
              <a:t>                     14 |      1,115        4.02       80.87</a:t>
            </a:r>
          </a:p>
          <a:p>
            <a:pPr>
              <a:buFont typeface="Wingdings" pitchFamily="2" charset="2"/>
              <a:buNone/>
            </a:pPr>
            <a:r>
              <a:rPr lang="en-GB" sz="700" dirty="0" smtClean="0">
                <a:latin typeface="Courier New" pitchFamily="49" charset="0"/>
                <a:cs typeface="Courier New" pitchFamily="49" charset="0"/>
              </a:rPr>
              <a:t>                     15 |        876        3.16       84.03</a:t>
            </a:r>
          </a:p>
          <a:p>
            <a:pPr>
              <a:buFont typeface="Wingdings" pitchFamily="2" charset="2"/>
              <a:buNone/>
            </a:pPr>
            <a:r>
              <a:rPr lang="en-GB" sz="700" dirty="0" smtClean="0">
                <a:latin typeface="Courier New" pitchFamily="49" charset="0"/>
                <a:cs typeface="Courier New" pitchFamily="49" charset="0"/>
              </a:rPr>
              <a:t>                     16 |        714        2.57       86.60</a:t>
            </a:r>
          </a:p>
          <a:p>
            <a:pPr>
              <a:buFont typeface="Wingdings" pitchFamily="2" charset="2"/>
              <a:buNone/>
            </a:pPr>
            <a:r>
              <a:rPr lang="en-GB" sz="700" dirty="0" smtClean="0">
                <a:latin typeface="Courier New" pitchFamily="49" charset="0"/>
                <a:cs typeface="Courier New" pitchFamily="49" charset="0"/>
              </a:rPr>
              <a:t>                     17 |        635        2.29       88.89</a:t>
            </a:r>
          </a:p>
          <a:p>
            <a:pPr>
              <a:buFont typeface="Wingdings" pitchFamily="2" charset="2"/>
              <a:buNone/>
            </a:pPr>
            <a:r>
              <a:rPr lang="en-GB" sz="700" dirty="0" smtClean="0">
                <a:latin typeface="Courier New" pitchFamily="49" charset="0"/>
                <a:cs typeface="Courier New" pitchFamily="49" charset="0"/>
              </a:rPr>
              <a:t>                     18 |        499        1.80       90.68</a:t>
            </a:r>
          </a:p>
          <a:p>
            <a:pPr>
              <a:buFont typeface="Wingdings" pitchFamily="2" charset="2"/>
              <a:buNone/>
            </a:pPr>
            <a:r>
              <a:rPr lang="en-GB" sz="700" dirty="0" smtClean="0">
                <a:latin typeface="Courier New" pitchFamily="49" charset="0"/>
                <a:cs typeface="Courier New" pitchFamily="49" charset="0"/>
              </a:rPr>
              <a:t>                     19 |        439        1.58       92.27</a:t>
            </a:r>
          </a:p>
          <a:p>
            <a:pPr>
              <a:buFont typeface="Wingdings" pitchFamily="2" charset="2"/>
              <a:buNone/>
            </a:pPr>
            <a:r>
              <a:rPr lang="en-GB" sz="700" dirty="0" smtClean="0">
                <a:latin typeface="Courier New" pitchFamily="49" charset="0"/>
                <a:cs typeface="Courier New" pitchFamily="49" charset="0"/>
              </a:rPr>
              <a:t>                     20 |        381        1.37       93.64</a:t>
            </a:r>
          </a:p>
          <a:p>
            <a:pPr>
              <a:buFont typeface="Wingdings" pitchFamily="2" charset="2"/>
              <a:buNone/>
            </a:pPr>
            <a:r>
              <a:rPr lang="en-GB" sz="700" dirty="0" smtClean="0">
                <a:latin typeface="Courier New" pitchFamily="49" charset="0"/>
                <a:cs typeface="Courier New" pitchFamily="49" charset="0"/>
              </a:rPr>
              <a:t>                     21 |        318        1.15       94.78</a:t>
            </a:r>
          </a:p>
          <a:p>
            <a:pPr>
              <a:buFont typeface="Wingdings" pitchFamily="2" charset="2"/>
              <a:buNone/>
            </a:pPr>
            <a:r>
              <a:rPr lang="en-GB" sz="700" dirty="0" smtClean="0">
                <a:latin typeface="Courier New" pitchFamily="49" charset="0"/>
                <a:cs typeface="Courier New" pitchFamily="49" charset="0"/>
              </a:rPr>
              <a:t>                     22 |        276        0.99       95.78</a:t>
            </a:r>
          </a:p>
          <a:p>
            <a:pPr>
              <a:buFont typeface="Wingdings" pitchFamily="2" charset="2"/>
              <a:buNone/>
            </a:pPr>
            <a:r>
              <a:rPr lang="en-GB" sz="700" dirty="0" smtClean="0">
                <a:latin typeface="Courier New" pitchFamily="49" charset="0"/>
                <a:cs typeface="Courier New" pitchFamily="49" charset="0"/>
              </a:rPr>
              <a:t>                     23 |        264        0.95       96.73</a:t>
            </a:r>
          </a:p>
          <a:p>
            <a:pPr>
              <a:buFont typeface="Wingdings" pitchFamily="2" charset="2"/>
              <a:buNone/>
            </a:pPr>
            <a:r>
              <a:rPr lang="en-GB" sz="700" dirty="0" smtClean="0">
                <a:latin typeface="Courier New" pitchFamily="49" charset="0"/>
                <a:cs typeface="Courier New" pitchFamily="49" charset="0"/>
              </a:rPr>
              <a:t>                     24 |        220        0.79       97.52</a:t>
            </a:r>
          </a:p>
          <a:p>
            <a:pPr>
              <a:buFont typeface="Wingdings" pitchFamily="2" charset="2"/>
              <a:buNone/>
            </a:pPr>
            <a:r>
              <a:rPr lang="en-GB" sz="700" dirty="0" smtClean="0">
                <a:latin typeface="Courier New" pitchFamily="49" charset="0"/>
                <a:cs typeface="Courier New" pitchFamily="49" charset="0"/>
              </a:rPr>
              <a:t>                     25 |        134        0.48       98.00</a:t>
            </a:r>
          </a:p>
          <a:p>
            <a:pPr>
              <a:buFont typeface="Wingdings" pitchFamily="2" charset="2"/>
              <a:buNone/>
            </a:pPr>
            <a:r>
              <a:rPr lang="en-GB" sz="700" dirty="0" smtClean="0">
                <a:latin typeface="Courier New" pitchFamily="49" charset="0"/>
                <a:cs typeface="Courier New" pitchFamily="49" charset="0"/>
              </a:rPr>
              <a:t>                     26 |        103        0.37       98.38</a:t>
            </a:r>
          </a:p>
          <a:p>
            <a:pPr>
              <a:buFont typeface="Wingdings" pitchFamily="2" charset="2"/>
              <a:buNone/>
            </a:pPr>
            <a:r>
              <a:rPr lang="en-GB" sz="700" dirty="0" smtClean="0">
                <a:latin typeface="Courier New" pitchFamily="49" charset="0"/>
                <a:cs typeface="Courier New" pitchFamily="49" charset="0"/>
              </a:rPr>
              <a:t>                     27 |         96        0.35       98.72</a:t>
            </a:r>
          </a:p>
          <a:p>
            <a:pPr>
              <a:buFont typeface="Wingdings" pitchFamily="2" charset="2"/>
              <a:buNone/>
            </a:pPr>
            <a:r>
              <a:rPr lang="en-GB" sz="700" dirty="0" smtClean="0">
                <a:latin typeface="Courier New" pitchFamily="49" charset="0"/>
                <a:cs typeface="Courier New" pitchFamily="49" charset="0"/>
              </a:rPr>
              <a:t>                     28 |         59        0.21       98.93</a:t>
            </a:r>
          </a:p>
          <a:p>
            <a:pPr>
              <a:buFont typeface="Wingdings" pitchFamily="2" charset="2"/>
              <a:buNone/>
            </a:pPr>
            <a:r>
              <a:rPr lang="en-GB" sz="700" dirty="0" smtClean="0">
                <a:latin typeface="Courier New" pitchFamily="49" charset="0"/>
                <a:cs typeface="Courier New" pitchFamily="49" charset="0"/>
              </a:rPr>
              <a:t>                     29 |         66        0.24       99.17</a:t>
            </a:r>
          </a:p>
          <a:p>
            <a:pPr>
              <a:buFont typeface="Wingdings" pitchFamily="2" charset="2"/>
              <a:buNone/>
            </a:pPr>
            <a:r>
              <a:rPr lang="en-GB" sz="700" dirty="0" smtClean="0">
                <a:latin typeface="Courier New" pitchFamily="49" charset="0"/>
                <a:cs typeface="Courier New" pitchFamily="49" charset="0"/>
              </a:rPr>
              <a:t>                     30 |         47        0.17       99.34</a:t>
            </a:r>
          </a:p>
          <a:p>
            <a:pPr>
              <a:buFont typeface="Wingdings" pitchFamily="2" charset="2"/>
              <a:buNone/>
            </a:pPr>
            <a:r>
              <a:rPr lang="en-GB" sz="700" dirty="0" smtClean="0">
                <a:latin typeface="Courier New" pitchFamily="49" charset="0"/>
                <a:cs typeface="Courier New" pitchFamily="49" charset="0"/>
              </a:rPr>
              <a:t>                     31 |         47        0.17       99.51</a:t>
            </a:r>
          </a:p>
          <a:p>
            <a:pPr>
              <a:buFont typeface="Wingdings" pitchFamily="2" charset="2"/>
              <a:buNone/>
            </a:pPr>
            <a:r>
              <a:rPr lang="en-GB" sz="700" dirty="0" smtClean="0">
                <a:latin typeface="Courier New" pitchFamily="49" charset="0"/>
                <a:cs typeface="Courier New" pitchFamily="49" charset="0"/>
              </a:rPr>
              <a:t>                     32 |         35        0.13       99.64</a:t>
            </a:r>
          </a:p>
          <a:p>
            <a:pPr>
              <a:buFont typeface="Wingdings" pitchFamily="2" charset="2"/>
              <a:buNone/>
            </a:pPr>
            <a:r>
              <a:rPr lang="en-GB" sz="700" dirty="0" smtClean="0">
                <a:latin typeface="Courier New" pitchFamily="49" charset="0"/>
                <a:cs typeface="Courier New" pitchFamily="49" charset="0"/>
              </a:rPr>
              <a:t>                     33 |         26        0.09       99.73</a:t>
            </a:r>
          </a:p>
          <a:p>
            <a:pPr>
              <a:buFont typeface="Wingdings" pitchFamily="2" charset="2"/>
              <a:buNone/>
            </a:pPr>
            <a:r>
              <a:rPr lang="en-GB" sz="700" dirty="0" smtClean="0">
                <a:latin typeface="Courier New" pitchFamily="49" charset="0"/>
                <a:cs typeface="Courier New" pitchFamily="49" charset="0"/>
              </a:rPr>
              <a:t>                     34 |         20        0.07       99.80</a:t>
            </a:r>
          </a:p>
          <a:p>
            <a:pPr>
              <a:buFont typeface="Wingdings" pitchFamily="2" charset="2"/>
              <a:buNone/>
            </a:pPr>
            <a:r>
              <a:rPr lang="en-GB" sz="700" dirty="0" smtClean="0">
                <a:latin typeface="Courier New" pitchFamily="49" charset="0"/>
                <a:cs typeface="Courier New" pitchFamily="49" charset="0"/>
              </a:rPr>
              <a:t>                     35 |         29        0.10       99.91</a:t>
            </a:r>
          </a:p>
          <a:p>
            <a:pPr>
              <a:buFont typeface="Wingdings" pitchFamily="2" charset="2"/>
              <a:buNone/>
            </a:pPr>
            <a:r>
              <a:rPr lang="en-GB" sz="700" dirty="0" smtClean="0">
                <a:latin typeface="Courier New" pitchFamily="49" charset="0"/>
                <a:cs typeface="Courier New" pitchFamily="49" charset="0"/>
              </a:rPr>
              <a:t>                     36 |         26        0.09      100.00</a:t>
            </a:r>
          </a:p>
          <a:p>
            <a:pPr>
              <a:buFont typeface="Wingdings" pitchFamily="2" charset="2"/>
              <a:buNone/>
            </a:pPr>
            <a:r>
              <a:rPr lang="en-GB" sz="700" dirty="0" smtClean="0">
                <a:latin typeface="Courier New" pitchFamily="49" charset="0"/>
                <a:cs typeface="Courier New" pitchFamily="49" charset="0"/>
              </a:rPr>
              <a:t>------------------------+-----------------------------------</a:t>
            </a:r>
          </a:p>
          <a:p>
            <a:pPr>
              <a:buFont typeface="Wingdings" pitchFamily="2" charset="2"/>
              <a:buNone/>
            </a:pPr>
            <a:r>
              <a:rPr lang="en-GB" sz="700" dirty="0" smtClean="0">
                <a:latin typeface="Courier New" pitchFamily="49" charset="0"/>
                <a:cs typeface="Courier New" pitchFamily="49" charset="0"/>
              </a:rPr>
              <a:t>                  Total |     27,759      100.00</a:t>
            </a:r>
          </a:p>
          <a:p>
            <a:endParaRPr lang="en-GB" sz="500" dirty="0" smtClean="0"/>
          </a:p>
        </p:txBody>
      </p:sp>
      <p:sp>
        <p:nvSpPr>
          <p:cNvPr id="4" name="Rectangle 3"/>
          <p:cNvSpPr txBox="1">
            <a:spLocks noChangeArrowheads="1"/>
          </p:cNvSpPr>
          <p:nvPr/>
        </p:nvSpPr>
        <p:spPr bwMode="auto">
          <a:xfrm>
            <a:off x="5357813" y="1258888"/>
            <a:ext cx="3459162" cy="5399087"/>
          </a:xfrm>
          <a:prstGeom prst="rect">
            <a:avLst/>
          </a:prstGeom>
          <a:noFill/>
          <a:ln w="9525">
            <a:noFill/>
            <a:miter lim="800000"/>
            <a:headEnd/>
            <a:tailEnd/>
          </a:ln>
        </p:spPr>
        <p:txBody>
          <a:bodyPr/>
          <a:lstStyle/>
          <a:p>
            <a:pPr marL="342900" indent="-342900">
              <a:spcBef>
                <a:spcPct val="20000"/>
              </a:spcBef>
              <a:buClr>
                <a:schemeClr val="tx1"/>
              </a:buClr>
              <a:buSzPct val="70000"/>
              <a:buFont typeface="Wingdings" pitchFamily="2" charset="2"/>
              <a:buChar char="¢"/>
              <a:defRPr/>
            </a:pPr>
            <a:r>
              <a:rPr lang="en-GB" kern="0" dirty="0">
                <a:latin typeface="+mn-lt"/>
              </a:rPr>
              <a:t>HLGHQ1 in BHPS</a:t>
            </a:r>
          </a:p>
          <a:p>
            <a:pPr marL="342900" indent="-342900">
              <a:spcBef>
                <a:spcPct val="20000"/>
              </a:spcBef>
              <a:buClr>
                <a:schemeClr val="tx1"/>
              </a:buClr>
              <a:buSzPct val="70000"/>
              <a:buFont typeface="Wingdings" pitchFamily="2" charset="2"/>
              <a:buChar char="¢"/>
              <a:defRPr/>
            </a:pPr>
            <a:r>
              <a:rPr lang="en-GB" kern="0" dirty="0">
                <a:latin typeface="+mn-lt"/>
              </a:rPr>
              <a:t>Sum of scores</a:t>
            </a:r>
          </a:p>
          <a:p>
            <a:pPr marL="342900" indent="-342900">
              <a:spcBef>
                <a:spcPct val="20000"/>
              </a:spcBef>
              <a:buClr>
                <a:schemeClr val="tx1"/>
              </a:buClr>
              <a:buSzPct val="70000"/>
              <a:buFont typeface="Wingdings" pitchFamily="2" charset="2"/>
              <a:buChar char="¢"/>
              <a:defRPr/>
            </a:pPr>
            <a:r>
              <a:rPr lang="en-GB" kern="0" dirty="0"/>
              <a:t>LIKERT scale</a:t>
            </a:r>
            <a:endParaRPr lang="en-GB" kern="0" dirty="0">
              <a:latin typeface="+mn-lt"/>
            </a:endParaRPr>
          </a:p>
          <a:p>
            <a:pPr marL="342900" indent="-342900">
              <a:spcBef>
                <a:spcPct val="20000"/>
              </a:spcBef>
              <a:buClr>
                <a:schemeClr val="tx1"/>
              </a:buClr>
              <a:buSzPct val="70000"/>
              <a:buFont typeface="Wingdings" pitchFamily="2" charset="2"/>
              <a:buChar char="¢"/>
              <a:defRPr/>
            </a:pPr>
            <a:r>
              <a:rPr lang="en-GB" kern="0" dirty="0">
                <a:latin typeface="+mn-lt"/>
              </a:rPr>
              <a:t>We recode &lt;0 values to </a:t>
            </a:r>
            <a:r>
              <a:rPr lang="en-GB" kern="0" dirty="0" err="1">
                <a:latin typeface="+mn-lt"/>
              </a:rPr>
              <a:t>missings</a:t>
            </a:r>
            <a:r>
              <a:rPr lang="en-GB" kern="0" dirty="0">
                <a:latin typeface="+mn-lt"/>
              </a:rPr>
              <a:t>, rename LIKERT</a:t>
            </a:r>
          </a:p>
          <a:p>
            <a:pPr marL="342900" indent="-342900">
              <a:spcBef>
                <a:spcPct val="20000"/>
              </a:spcBef>
              <a:buClr>
                <a:schemeClr val="tx1"/>
              </a:buClr>
              <a:buSzPct val="70000"/>
              <a:buFont typeface="Wingdings" pitchFamily="2" charset="2"/>
              <a:buChar char="¢"/>
              <a:defRPr/>
            </a:pPr>
            <a:r>
              <a:rPr lang="en-GB" kern="0" dirty="0">
                <a:latin typeface="+mn-lt"/>
              </a:rPr>
              <a:t>Consider as a continuous variable</a:t>
            </a:r>
          </a:p>
          <a:p>
            <a:pPr marL="342900" indent="-342900">
              <a:spcBef>
                <a:spcPct val="20000"/>
              </a:spcBef>
              <a:buClr>
                <a:schemeClr val="tx1"/>
              </a:buClr>
              <a:buSzPct val="70000"/>
              <a:buFont typeface="Wingdings" pitchFamily="2" charset="2"/>
              <a:buChar char="¢"/>
              <a:defRPr/>
            </a:pPr>
            <a:endParaRPr lang="en-GB" kern="0" dirty="0">
              <a:latin typeface="+mn-lt"/>
            </a:endParaRPr>
          </a:p>
          <a:p>
            <a:pPr marL="342900" indent="-342900">
              <a:spcBef>
                <a:spcPct val="20000"/>
              </a:spcBef>
              <a:buClr>
                <a:schemeClr val="tx1"/>
              </a:buClr>
              <a:buSzPct val="70000"/>
              <a:buFont typeface="Wingdings" pitchFamily="2" charset="2"/>
              <a:buChar char="¢"/>
              <a:defRPr/>
            </a:pPr>
            <a:endParaRPr lang="en-GB" kern="0" dirty="0">
              <a:latin typeface="+mn-lt"/>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GB" smtClean="0"/>
              <a:t>GHQ</a:t>
            </a:r>
          </a:p>
        </p:txBody>
      </p:sp>
      <p:sp>
        <p:nvSpPr>
          <p:cNvPr id="61443" name="Content Placeholder 2"/>
          <p:cNvSpPr>
            <a:spLocks noGrp="1"/>
          </p:cNvSpPr>
          <p:nvPr>
            <p:ph idx="1"/>
          </p:nvPr>
        </p:nvSpPr>
        <p:spPr>
          <a:xfrm>
            <a:off x="5857875" y="1258888"/>
            <a:ext cx="2959100" cy="5399087"/>
          </a:xfrm>
        </p:spPr>
        <p:txBody>
          <a:bodyPr/>
          <a:lstStyle/>
          <a:p>
            <a:pPr eaLnBrk="1" hangingPunct="1"/>
            <a:r>
              <a:rPr lang="en-GB" smtClean="0"/>
              <a:t>HLGHQ2</a:t>
            </a:r>
          </a:p>
          <a:p>
            <a:pPr eaLnBrk="1" hangingPunct="1"/>
            <a:r>
              <a:rPr lang="en-GB" smtClean="0"/>
              <a:t>Caseness scale</a:t>
            </a:r>
          </a:p>
          <a:p>
            <a:pPr eaLnBrk="1" hangingPunct="1"/>
            <a:r>
              <a:rPr lang="en-GB" smtClean="0"/>
              <a:t>Recodes answers 3-4 as 1, and adds up</a:t>
            </a:r>
          </a:p>
          <a:p>
            <a:pPr eaLnBrk="1" hangingPunct="1"/>
            <a:r>
              <a:rPr lang="en-GB" smtClean="0"/>
              <a:t>Scores above 2 used to indicate psychological morbidity</a:t>
            </a:r>
          </a:p>
          <a:p>
            <a:endParaRPr lang="en-GB" smtClean="0"/>
          </a:p>
        </p:txBody>
      </p:sp>
      <p:pic>
        <p:nvPicPr>
          <p:cNvPr id="61444" name="Picture 2"/>
          <p:cNvPicPr>
            <a:picLocks noChangeAspect="1" noChangeArrowheads="1"/>
          </p:cNvPicPr>
          <p:nvPr/>
        </p:nvPicPr>
        <p:blipFill>
          <a:blip r:embed="rId2" cstate="print"/>
          <a:srcRect r="42654"/>
          <a:stretch>
            <a:fillRect/>
          </a:stretch>
        </p:blipFill>
        <p:spPr bwMode="auto">
          <a:xfrm>
            <a:off x="500063" y="1857375"/>
            <a:ext cx="6861175" cy="2401888"/>
          </a:xfrm>
          <a:prstGeom prst="rect">
            <a:avLst/>
          </a:prstGeom>
          <a:noFill/>
          <a:ln w="9525">
            <a:noFill/>
            <a:miter lim="800000"/>
            <a:headEnd/>
            <a:tailEnd/>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GB" smtClean="0"/>
              <a:t>Time-lagged models</a:t>
            </a:r>
          </a:p>
        </p:txBody>
      </p:sp>
      <p:sp>
        <p:nvSpPr>
          <p:cNvPr id="62467" name="Text Box 13"/>
          <p:cNvSpPr txBox="1">
            <a:spLocks noChangeArrowheads="1"/>
          </p:cNvSpPr>
          <p:nvPr/>
        </p:nvSpPr>
        <p:spPr bwMode="auto">
          <a:xfrm>
            <a:off x="827088" y="1412875"/>
            <a:ext cx="7200900" cy="623888"/>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Start with simple OLS model</a:t>
            </a:r>
          </a:p>
          <a:p>
            <a:pPr>
              <a:spcBef>
                <a:spcPct val="50000"/>
              </a:spcBef>
            </a:pPr>
            <a:r>
              <a:rPr lang="en-GB" sz="1400">
                <a:latin typeface="Times New Roman" pitchFamily="18" charset="0"/>
              </a:rPr>
              <a:t>The Likert score is a measure of psychological wellbeing derived from a battery of questions  </a:t>
            </a:r>
          </a:p>
        </p:txBody>
      </p:sp>
      <p:pic>
        <p:nvPicPr>
          <p:cNvPr id="62468" name="Picture 5"/>
          <p:cNvPicPr>
            <a:picLocks noChangeAspect="1" noChangeArrowheads="1"/>
          </p:cNvPicPr>
          <p:nvPr/>
        </p:nvPicPr>
        <p:blipFill>
          <a:blip r:embed="rId2" cstate="print"/>
          <a:srcRect r="42654"/>
          <a:stretch>
            <a:fillRect/>
          </a:stretch>
        </p:blipFill>
        <p:spPr bwMode="auto">
          <a:xfrm>
            <a:off x="857250" y="2417763"/>
            <a:ext cx="7985125" cy="294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6"/>
          <p:cNvPicPr>
            <a:picLocks noChangeAspect="1" noChangeArrowheads="1"/>
          </p:cNvPicPr>
          <p:nvPr/>
        </p:nvPicPr>
        <p:blipFill>
          <a:blip r:embed="rId2" cstate="print"/>
          <a:srcRect r="42654"/>
          <a:stretch>
            <a:fillRect/>
          </a:stretch>
        </p:blipFill>
        <p:spPr bwMode="auto">
          <a:xfrm>
            <a:off x="241300" y="1111250"/>
            <a:ext cx="7259638" cy="5746750"/>
          </a:xfrm>
          <a:prstGeom prst="rect">
            <a:avLst/>
          </a:prstGeom>
          <a:noFill/>
          <a:ln w="9525">
            <a:noFill/>
            <a:miter lim="800000"/>
            <a:headEnd/>
            <a:tailEnd/>
          </a:ln>
        </p:spPr>
      </p:pic>
      <p:sp>
        <p:nvSpPr>
          <p:cNvPr id="63491" name="Rectangle 2"/>
          <p:cNvSpPr>
            <a:spLocks noGrp="1" noChangeArrowheads="1"/>
          </p:cNvSpPr>
          <p:nvPr>
            <p:ph type="title"/>
          </p:nvPr>
        </p:nvSpPr>
        <p:spPr/>
        <p:txBody>
          <a:bodyPr/>
          <a:lstStyle/>
          <a:p>
            <a:pPr eaLnBrk="1" hangingPunct="1"/>
            <a:r>
              <a:rPr lang="en-GB" smtClean="0"/>
              <a:t>Generate lagged variable</a:t>
            </a:r>
          </a:p>
        </p:txBody>
      </p:sp>
      <p:sp>
        <p:nvSpPr>
          <p:cNvPr id="63492" name="Rectangle 11"/>
          <p:cNvSpPr>
            <a:spLocks noChangeArrowheads="1"/>
          </p:cNvSpPr>
          <p:nvPr/>
        </p:nvSpPr>
        <p:spPr bwMode="auto">
          <a:xfrm>
            <a:off x="619125" y="2849563"/>
            <a:ext cx="2952750" cy="2000250"/>
          </a:xfrm>
          <a:prstGeom prst="rect">
            <a:avLst/>
          </a:prstGeom>
          <a:solidFill>
            <a:schemeClr val="accent1">
              <a:alpha val="32941"/>
            </a:schemeClr>
          </a:solidFill>
          <a:ln w="9525">
            <a:solidFill>
              <a:schemeClr val="tx1"/>
            </a:solidFill>
            <a:miter lim="800000"/>
            <a:headEnd/>
            <a:tailEnd/>
          </a:ln>
        </p:spPr>
        <p:txBody>
          <a:bodyPr wrap="none" anchor="ctr"/>
          <a:lstStyle/>
          <a:p>
            <a:endParaRPr lang="en-US"/>
          </a:p>
        </p:txBody>
      </p:sp>
      <p:sp>
        <p:nvSpPr>
          <p:cNvPr id="63493" name="Text Box 12"/>
          <p:cNvSpPr txBox="1">
            <a:spLocks noChangeArrowheads="1"/>
          </p:cNvSpPr>
          <p:nvPr/>
        </p:nvSpPr>
        <p:spPr bwMode="auto">
          <a:xfrm>
            <a:off x="4716463" y="2492375"/>
            <a:ext cx="3671887" cy="73025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NB: the 1/30 here is just so it will fit on the page. You should check many more observations than this!</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11"/>
          <p:cNvPicPr>
            <a:picLocks noChangeAspect="1" noChangeArrowheads="1"/>
          </p:cNvPicPr>
          <p:nvPr/>
        </p:nvPicPr>
        <p:blipFill>
          <a:blip r:embed="rId3" cstate="print"/>
          <a:srcRect r="45499"/>
          <a:stretch>
            <a:fillRect/>
          </a:stretch>
        </p:blipFill>
        <p:spPr bwMode="auto">
          <a:xfrm>
            <a:off x="571500" y="1643063"/>
            <a:ext cx="6899275" cy="2643187"/>
          </a:xfrm>
          <a:prstGeom prst="rect">
            <a:avLst/>
          </a:prstGeom>
          <a:noFill/>
          <a:ln w="9525">
            <a:noFill/>
            <a:miter lim="800000"/>
            <a:headEnd/>
            <a:tailEnd/>
          </a:ln>
        </p:spPr>
      </p:pic>
      <p:sp>
        <p:nvSpPr>
          <p:cNvPr id="64515" name="Rectangle 5"/>
          <p:cNvSpPr>
            <a:spLocks noGrp="1" noChangeArrowheads="1"/>
          </p:cNvSpPr>
          <p:nvPr>
            <p:ph type="title"/>
          </p:nvPr>
        </p:nvSpPr>
        <p:spPr/>
        <p:txBody>
          <a:bodyPr/>
          <a:lstStyle/>
          <a:p>
            <a:pPr eaLnBrk="1" hangingPunct="1"/>
            <a:r>
              <a:rPr lang="en-GB" smtClean="0"/>
              <a:t>OLS, with lagged dependent variable</a:t>
            </a:r>
          </a:p>
        </p:txBody>
      </p:sp>
      <p:sp>
        <p:nvSpPr>
          <p:cNvPr id="64516" name="AutoShape 7"/>
          <p:cNvSpPr>
            <a:spLocks noChangeArrowheads="1"/>
          </p:cNvSpPr>
          <p:nvPr/>
        </p:nvSpPr>
        <p:spPr bwMode="auto">
          <a:xfrm rot="-5400000">
            <a:off x="6823869" y="2105819"/>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64517" name="AutoShape 8"/>
          <p:cNvSpPr>
            <a:spLocks noChangeArrowheads="1"/>
          </p:cNvSpPr>
          <p:nvPr/>
        </p:nvSpPr>
        <p:spPr bwMode="auto">
          <a:xfrm rot="-5400000">
            <a:off x="6868319" y="3047207"/>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64518" name="AutoShape 9"/>
          <p:cNvSpPr>
            <a:spLocks noChangeArrowheads="1"/>
          </p:cNvSpPr>
          <p:nvPr/>
        </p:nvSpPr>
        <p:spPr bwMode="auto">
          <a:xfrm rot="-3998271">
            <a:off x="6771482" y="3782218"/>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64519" name="Text Box 10"/>
          <p:cNvSpPr txBox="1">
            <a:spLocks noChangeArrowheads="1"/>
          </p:cNvSpPr>
          <p:nvPr/>
        </p:nvSpPr>
        <p:spPr bwMode="auto">
          <a:xfrm>
            <a:off x="7308850" y="2060575"/>
            <a:ext cx="1295400" cy="73025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R-squared rockets from 5% to 26%</a:t>
            </a:r>
          </a:p>
        </p:txBody>
      </p:sp>
      <p:sp>
        <p:nvSpPr>
          <p:cNvPr id="64520" name="Text Box 11"/>
          <p:cNvSpPr txBox="1">
            <a:spLocks noChangeArrowheads="1"/>
          </p:cNvSpPr>
          <p:nvPr/>
        </p:nvSpPr>
        <p:spPr bwMode="auto">
          <a:xfrm>
            <a:off x="7451725" y="3068638"/>
            <a:ext cx="1295400" cy="94297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Big &amp; very significant coefficient on lagged variable</a:t>
            </a:r>
          </a:p>
        </p:txBody>
      </p:sp>
      <p:sp>
        <p:nvSpPr>
          <p:cNvPr id="64521" name="Text Box 12"/>
          <p:cNvSpPr txBox="1">
            <a:spLocks noChangeArrowheads="1"/>
          </p:cNvSpPr>
          <p:nvPr/>
        </p:nvSpPr>
        <p:spPr bwMode="auto">
          <a:xfrm>
            <a:off x="7164388" y="4076700"/>
            <a:ext cx="1655762" cy="51752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Coeff on “ue_sick” falls from 3.6 to 2.1</a:t>
            </a:r>
          </a:p>
        </p:txBody>
      </p:sp>
      <p:sp>
        <p:nvSpPr>
          <p:cNvPr id="64522" name="Text Box 15"/>
          <p:cNvSpPr txBox="1">
            <a:spLocks noChangeArrowheads="1"/>
          </p:cNvSpPr>
          <p:nvPr/>
        </p:nvSpPr>
        <p:spPr bwMode="auto">
          <a:xfrm>
            <a:off x="539750" y="5516563"/>
            <a:ext cx="3455988" cy="51752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Also possible to include lagged explanatory variables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2"/>
          <p:cNvSpPr>
            <a:spLocks noChangeArrowheads="1"/>
          </p:cNvSpPr>
          <p:nvPr/>
        </p:nvSpPr>
        <p:spPr bwMode="auto">
          <a:xfrm>
            <a:off x="1079500" y="1258888"/>
            <a:ext cx="7737475" cy="5399087"/>
          </a:xfrm>
          <a:prstGeom prst="rect">
            <a:avLst/>
          </a:prstGeom>
          <a:noFill/>
          <a:ln w="9525">
            <a:noFill/>
            <a:miter lim="800000"/>
            <a:headEnd/>
            <a:tailEnd/>
          </a:ln>
        </p:spPr>
        <p:txBody>
          <a:bodyPr/>
          <a:lstStyle/>
          <a:p>
            <a:pPr marL="342900" indent="-342900">
              <a:spcBef>
                <a:spcPct val="20000"/>
              </a:spcBef>
              <a:buClr>
                <a:schemeClr val="tx1"/>
              </a:buClr>
              <a:buSzPct val="70000"/>
              <a:buFont typeface="Wingdings" pitchFamily="2" charset="2"/>
              <a:buChar char="¢"/>
            </a:pPr>
            <a:r>
              <a:rPr lang="en-GB" dirty="0"/>
              <a:t>Residuals have zero mean……………………………….</a:t>
            </a:r>
          </a:p>
          <a:p>
            <a:pPr marL="342900" indent="-342900">
              <a:spcBef>
                <a:spcPct val="20000"/>
              </a:spcBef>
              <a:buClr>
                <a:schemeClr val="tx1"/>
              </a:buClr>
              <a:buSzPct val="70000"/>
              <a:buFont typeface="Wingdings" pitchFamily="2" charset="2"/>
              <a:buChar char="¢"/>
            </a:pPr>
            <a:r>
              <a:rPr lang="en-GB" dirty="0"/>
              <a:t>Follows that </a:t>
            </a:r>
            <a:r>
              <a:rPr lang="el-GR" dirty="0">
                <a:cs typeface="Arial" charset="0"/>
              </a:rPr>
              <a:t>ε</a:t>
            </a:r>
            <a:r>
              <a:rPr lang="en-GB" dirty="0">
                <a:cs typeface="Arial" charset="0"/>
              </a:rPr>
              <a:t>’s and X’s are uncorrelated……………….</a:t>
            </a:r>
          </a:p>
          <a:p>
            <a:pPr marL="742950" lvl="1" indent="-285750">
              <a:spcBef>
                <a:spcPct val="20000"/>
              </a:spcBef>
              <a:buClr>
                <a:schemeClr val="accent1"/>
              </a:buClr>
              <a:buSzPct val="75000"/>
              <a:buFont typeface="Wingdings" pitchFamily="2" charset="2"/>
              <a:buChar char="l"/>
            </a:pPr>
            <a:r>
              <a:rPr lang="en-GB" sz="1500" dirty="0"/>
              <a:t>violated if a </a:t>
            </a:r>
            <a:r>
              <a:rPr lang="en-GB" sz="1500" dirty="0" err="1"/>
              <a:t>regressor</a:t>
            </a:r>
            <a:r>
              <a:rPr lang="en-GB" sz="1500" dirty="0"/>
              <a:t> is endogenous </a:t>
            </a:r>
          </a:p>
          <a:p>
            <a:pPr marL="742950" lvl="1" indent="-285750">
              <a:spcBef>
                <a:spcPct val="20000"/>
              </a:spcBef>
              <a:buClr>
                <a:schemeClr val="accent1"/>
              </a:buClr>
              <a:buSzPct val="75000"/>
              <a:buFont typeface="Wingdings" pitchFamily="2" charset="2"/>
              <a:buChar char="l"/>
            </a:pPr>
            <a:r>
              <a:rPr lang="en-GB" sz="1500" dirty="0" err="1"/>
              <a:t>Eg</a:t>
            </a:r>
            <a:r>
              <a:rPr lang="en-GB" sz="1500" dirty="0"/>
              <a:t>, number of children in female labour supply models</a:t>
            </a:r>
          </a:p>
          <a:p>
            <a:pPr marL="742950" lvl="1" indent="-285750">
              <a:spcBef>
                <a:spcPct val="20000"/>
              </a:spcBef>
              <a:buClr>
                <a:schemeClr val="accent1"/>
              </a:buClr>
              <a:buSzPct val="75000"/>
              <a:buFont typeface="Wingdings" pitchFamily="2" charset="2"/>
              <a:buChar char="l"/>
            </a:pPr>
            <a:r>
              <a:rPr lang="en-GB" sz="1500" dirty="0"/>
              <a:t>Cure by (</a:t>
            </a:r>
            <a:r>
              <a:rPr lang="en-GB" sz="1500" dirty="0" err="1"/>
              <a:t>eg</a:t>
            </a:r>
            <a:r>
              <a:rPr lang="en-GB" sz="1500" dirty="0"/>
              <a:t>) Instrumental </a:t>
            </a:r>
            <a:r>
              <a:rPr lang="en-GB" sz="1500" dirty="0" smtClean="0"/>
              <a:t>Variables</a:t>
            </a:r>
          </a:p>
          <a:p>
            <a:pPr marL="342900" indent="-342900">
              <a:spcBef>
                <a:spcPct val="20000"/>
              </a:spcBef>
              <a:buClr>
                <a:schemeClr val="tx1"/>
              </a:buClr>
              <a:buSzPct val="70000"/>
              <a:buFont typeface="Wingdings" pitchFamily="2" charset="2"/>
              <a:buChar char="¢"/>
            </a:pPr>
            <a:r>
              <a:rPr lang="en-GB" dirty="0" err="1" smtClean="0"/>
              <a:t>Homoscedasticity</a:t>
            </a:r>
            <a:r>
              <a:rPr lang="en-GB" dirty="0" smtClean="0"/>
              <a:t>: all </a:t>
            </a:r>
            <a:r>
              <a:rPr lang="el-GR" dirty="0" smtClean="0">
                <a:cs typeface="Arial" charset="0"/>
              </a:rPr>
              <a:t>ε</a:t>
            </a:r>
            <a:r>
              <a:rPr lang="en-GB" dirty="0" smtClean="0">
                <a:cs typeface="Arial" charset="0"/>
              </a:rPr>
              <a:t>’s have same variance …………</a:t>
            </a:r>
          </a:p>
          <a:p>
            <a:pPr marL="742950" lvl="1" indent="-285750">
              <a:spcBef>
                <a:spcPct val="20000"/>
              </a:spcBef>
              <a:buClr>
                <a:schemeClr val="accent1"/>
              </a:buClr>
              <a:buSzPct val="75000"/>
              <a:buFont typeface="Wingdings" pitchFamily="2" charset="2"/>
              <a:buChar char="l"/>
            </a:pPr>
            <a:r>
              <a:rPr lang="en-GB" sz="1500" dirty="0" smtClean="0">
                <a:cs typeface="Arial" charset="0"/>
              </a:rPr>
              <a:t>Classic example: food consumption and income</a:t>
            </a:r>
          </a:p>
          <a:p>
            <a:pPr marL="742950" lvl="1" indent="-285750">
              <a:spcBef>
                <a:spcPct val="20000"/>
              </a:spcBef>
              <a:buClr>
                <a:schemeClr val="accent1"/>
              </a:buClr>
              <a:buSzPct val="75000"/>
              <a:buFont typeface="Wingdings" pitchFamily="2" charset="2"/>
              <a:buChar char="l"/>
            </a:pPr>
            <a:r>
              <a:rPr lang="en-GB" sz="1500" dirty="0" smtClean="0">
                <a:cs typeface="Arial" charset="0"/>
              </a:rPr>
              <a:t>Cure by using weighted least squares</a:t>
            </a:r>
          </a:p>
          <a:p>
            <a:pPr marL="742950" lvl="1" indent="-285750">
              <a:spcBef>
                <a:spcPct val="20000"/>
              </a:spcBef>
              <a:buClr>
                <a:schemeClr val="accent1"/>
              </a:buClr>
              <a:buSzPct val="75000"/>
              <a:buFont typeface="Wingdings" pitchFamily="2" charset="2"/>
              <a:buChar char="l"/>
            </a:pPr>
            <a:endParaRPr lang="en-GB" sz="1500" dirty="0" smtClean="0">
              <a:cs typeface="Arial" charset="0"/>
            </a:endParaRPr>
          </a:p>
          <a:p>
            <a:pPr marL="742950" lvl="1" indent="-285750">
              <a:spcBef>
                <a:spcPct val="20000"/>
              </a:spcBef>
              <a:buClr>
                <a:schemeClr val="accent1"/>
              </a:buClr>
              <a:buSzPct val="75000"/>
              <a:buFont typeface="Wingdings" pitchFamily="2" charset="2"/>
              <a:buChar char="l"/>
            </a:pPr>
            <a:endParaRPr lang="en-GB" sz="700" dirty="0" smtClean="0">
              <a:cs typeface="Arial" charset="0"/>
            </a:endParaRPr>
          </a:p>
          <a:p>
            <a:pPr marL="742950" lvl="1" indent="-285750">
              <a:spcBef>
                <a:spcPct val="20000"/>
              </a:spcBef>
              <a:buClr>
                <a:schemeClr val="accent1"/>
              </a:buClr>
              <a:buSzPct val="75000"/>
              <a:buFont typeface="Wingdings" pitchFamily="2" charset="2"/>
              <a:buChar char="l"/>
            </a:pPr>
            <a:endParaRPr lang="en-GB" sz="700" dirty="0" smtClean="0">
              <a:cs typeface="Arial" charset="0"/>
            </a:endParaRPr>
          </a:p>
          <a:p>
            <a:pPr marL="742950" lvl="1" indent="-285750">
              <a:spcBef>
                <a:spcPct val="20000"/>
              </a:spcBef>
              <a:buClr>
                <a:schemeClr val="accent1"/>
              </a:buClr>
              <a:buSzPct val="75000"/>
              <a:buFont typeface="Wingdings" pitchFamily="2" charset="2"/>
              <a:buChar char="l"/>
            </a:pPr>
            <a:endParaRPr lang="en-GB" sz="700" dirty="0" smtClean="0">
              <a:cs typeface="Arial" charset="0"/>
            </a:endParaRPr>
          </a:p>
          <a:p>
            <a:pPr marL="742950" lvl="1" indent="-285750">
              <a:spcBef>
                <a:spcPct val="20000"/>
              </a:spcBef>
              <a:buClr>
                <a:schemeClr val="accent1"/>
              </a:buClr>
              <a:buSzPct val="75000"/>
              <a:buFont typeface="Wingdings" pitchFamily="2" charset="2"/>
              <a:buChar char="l"/>
            </a:pPr>
            <a:endParaRPr lang="en-GB" sz="700" dirty="0" smtClean="0">
              <a:cs typeface="Arial" charset="0"/>
            </a:endParaRPr>
          </a:p>
          <a:p>
            <a:pPr marL="742950" lvl="1" indent="-285750">
              <a:spcBef>
                <a:spcPct val="20000"/>
              </a:spcBef>
              <a:buClr>
                <a:schemeClr val="accent1"/>
              </a:buClr>
              <a:buSzPct val="75000"/>
              <a:buFont typeface="Wingdings" pitchFamily="2" charset="2"/>
              <a:buChar char="l"/>
            </a:pPr>
            <a:endParaRPr lang="en-GB" sz="700" dirty="0" smtClean="0">
              <a:cs typeface="Arial" charset="0"/>
            </a:endParaRPr>
          </a:p>
          <a:p>
            <a:pPr marL="342900" indent="-342900">
              <a:spcBef>
                <a:spcPct val="20000"/>
              </a:spcBef>
              <a:buClr>
                <a:schemeClr val="tx1"/>
              </a:buClr>
              <a:buSzPct val="70000"/>
              <a:buFont typeface="Wingdings" pitchFamily="2" charset="2"/>
              <a:buChar char="¢"/>
            </a:pPr>
            <a:endParaRPr lang="en-GB" sz="700" dirty="0" smtClean="0">
              <a:cs typeface="Arial" charset="0"/>
            </a:endParaRPr>
          </a:p>
          <a:p>
            <a:pPr marL="342900" indent="-342900">
              <a:spcBef>
                <a:spcPct val="20000"/>
              </a:spcBef>
              <a:buClr>
                <a:schemeClr val="tx1"/>
              </a:buClr>
              <a:buSzPct val="70000"/>
              <a:buFont typeface="Wingdings" pitchFamily="2" charset="2"/>
              <a:buChar char="¢"/>
            </a:pPr>
            <a:endParaRPr lang="en-GB" sz="700" dirty="0" smtClean="0">
              <a:cs typeface="Arial" charset="0"/>
            </a:endParaRPr>
          </a:p>
          <a:p>
            <a:pPr marL="342900" indent="-342900">
              <a:spcBef>
                <a:spcPct val="20000"/>
              </a:spcBef>
              <a:buClr>
                <a:schemeClr val="tx1"/>
              </a:buClr>
              <a:buSzPct val="70000"/>
              <a:buFont typeface="Wingdings" pitchFamily="2" charset="2"/>
              <a:buChar char="¢"/>
            </a:pPr>
            <a:endParaRPr lang="en-GB" sz="700" dirty="0" smtClean="0">
              <a:cs typeface="Arial" charset="0"/>
            </a:endParaRPr>
          </a:p>
          <a:p>
            <a:pPr marL="342900" indent="-342900">
              <a:spcBef>
                <a:spcPct val="20000"/>
              </a:spcBef>
              <a:buClr>
                <a:schemeClr val="tx1"/>
              </a:buClr>
              <a:buSzPct val="70000"/>
              <a:buFont typeface="Wingdings" pitchFamily="2" charset="2"/>
              <a:buChar char="¢"/>
            </a:pPr>
            <a:endParaRPr lang="en-GB" sz="700" dirty="0" smtClean="0">
              <a:cs typeface="Arial" charset="0"/>
            </a:endParaRPr>
          </a:p>
          <a:p>
            <a:pPr marL="342900" indent="-342900">
              <a:spcBef>
                <a:spcPct val="20000"/>
              </a:spcBef>
              <a:buClr>
                <a:schemeClr val="tx1"/>
              </a:buClr>
              <a:buSzPct val="70000"/>
              <a:buFont typeface="Wingdings" pitchFamily="2" charset="2"/>
              <a:buChar char="¢"/>
            </a:pPr>
            <a:endParaRPr lang="en-GB" sz="700" dirty="0" smtClean="0">
              <a:cs typeface="Arial" charset="0"/>
            </a:endParaRPr>
          </a:p>
          <a:p>
            <a:pPr marL="342900" indent="-342900">
              <a:spcBef>
                <a:spcPct val="20000"/>
              </a:spcBef>
              <a:buClr>
                <a:schemeClr val="tx1"/>
              </a:buClr>
              <a:buSzPct val="70000"/>
              <a:buFont typeface="Wingdings" pitchFamily="2" charset="2"/>
              <a:buChar char="¢"/>
            </a:pPr>
            <a:r>
              <a:rPr lang="en-GB" dirty="0" err="1" smtClean="0">
                <a:cs typeface="Arial" charset="0"/>
              </a:rPr>
              <a:t>Nonautocorrelation</a:t>
            </a:r>
            <a:r>
              <a:rPr lang="en-GB" dirty="0" smtClean="0">
                <a:cs typeface="Arial" charset="0"/>
              </a:rPr>
              <a:t>: </a:t>
            </a:r>
            <a:r>
              <a:rPr lang="el-GR" dirty="0" smtClean="0">
                <a:cs typeface="Arial" charset="0"/>
              </a:rPr>
              <a:t>ε</a:t>
            </a:r>
            <a:r>
              <a:rPr lang="en-GB" dirty="0" smtClean="0">
                <a:cs typeface="Arial" charset="0"/>
              </a:rPr>
              <a:t>’s uncorrelated with each other …</a:t>
            </a:r>
          </a:p>
          <a:p>
            <a:pPr marL="742950" lvl="1" indent="-285750">
              <a:spcBef>
                <a:spcPct val="20000"/>
              </a:spcBef>
              <a:buClr>
                <a:schemeClr val="accent1"/>
              </a:buClr>
              <a:buSzPct val="75000"/>
              <a:buFont typeface="Wingdings" pitchFamily="2" charset="2"/>
              <a:buChar char="l"/>
            </a:pPr>
            <a:r>
              <a:rPr lang="en-GB" sz="1500" dirty="0" smtClean="0">
                <a:cs typeface="Arial" charset="0"/>
              </a:rPr>
              <a:t>Data sets where the same individual appears multiple times</a:t>
            </a:r>
          </a:p>
          <a:p>
            <a:pPr marL="742950" lvl="1" indent="-285750">
              <a:spcBef>
                <a:spcPct val="20000"/>
              </a:spcBef>
              <a:buClr>
                <a:schemeClr val="accent1"/>
              </a:buClr>
              <a:buSzPct val="75000"/>
              <a:buFont typeface="Wingdings" pitchFamily="2" charset="2"/>
              <a:buChar char="l"/>
            </a:pPr>
            <a:r>
              <a:rPr lang="en-GB" sz="1500" dirty="0" smtClean="0">
                <a:cs typeface="Arial" charset="0"/>
              </a:rPr>
              <a:t>Adjust standard errors: ‘cluster’ option in STATA</a:t>
            </a:r>
          </a:p>
          <a:p>
            <a:pPr marL="342900" indent="-342900">
              <a:spcBef>
                <a:spcPct val="20000"/>
              </a:spcBef>
              <a:buClr>
                <a:schemeClr val="tx1"/>
              </a:buClr>
              <a:buSzPct val="70000"/>
              <a:buFont typeface="Wingdings" pitchFamily="2" charset="2"/>
              <a:buChar char="¢"/>
            </a:pPr>
            <a:r>
              <a:rPr lang="en-GB" dirty="0" err="1" smtClean="0">
                <a:cs typeface="Arial" charset="0"/>
              </a:rPr>
              <a:t>Distubances</a:t>
            </a:r>
            <a:r>
              <a:rPr lang="en-GB" dirty="0" smtClean="0">
                <a:cs typeface="Arial" charset="0"/>
              </a:rPr>
              <a:t> are </a:t>
            </a:r>
            <a:r>
              <a:rPr lang="en-GB" dirty="0" err="1" smtClean="0">
                <a:cs typeface="Arial" charset="0"/>
              </a:rPr>
              <a:t>iid</a:t>
            </a:r>
            <a:r>
              <a:rPr lang="en-GB" dirty="0" smtClean="0">
                <a:cs typeface="Arial" charset="0"/>
              </a:rPr>
              <a:t> (normally distributed, zero mean, constant variance)</a:t>
            </a:r>
            <a:endParaRPr lang="en-GB" dirty="0">
              <a:cs typeface="Arial" charset="0"/>
            </a:endParaRPr>
          </a:p>
        </p:txBody>
      </p:sp>
      <p:sp>
        <p:nvSpPr>
          <p:cNvPr id="4104" name="Rectangle 3"/>
          <p:cNvSpPr>
            <a:spLocks noGrp="1" noChangeArrowheads="1"/>
          </p:cNvSpPr>
          <p:nvPr>
            <p:ph type="title"/>
          </p:nvPr>
        </p:nvSpPr>
        <p:spPr/>
        <p:txBody>
          <a:bodyPr/>
          <a:lstStyle/>
          <a:p>
            <a:pPr eaLnBrk="1" hangingPunct="1"/>
            <a:r>
              <a:rPr lang="en-GB" dirty="0" smtClean="0"/>
              <a:t>Basic Assumptions</a:t>
            </a:r>
            <a:endParaRPr lang="en-GB" dirty="0" smtClean="0"/>
          </a:p>
        </p:txBody>
      </p:sp>
      <p:graphicFrame>
        <p:nvGraphicFramePr>
          <p:cNvPr id="4098" name="Object 6"/>
          <p:cNvGraphicFramePr>
            <a:graphicFrameLocks noChangeAspect="1"/>
          </p:cNvGraphicFramePr>
          <p:nvPr/>
        </p:nvGraphicFramePr>
        <p:xfrm>
          <a:off x="7164388" y="1557338"/>
          <a:ext cx="1209675" cy="323850"/>
        </p:xfrm>
        <a:graphic>
          <a:graphicData uri="http://schemas.openxmlformats.org/presentationml/2006/ole">
            <p:oleObj spid="_x0000_s4098" name="Equation" r:id="rId4" imgW="850680" imgH="228600" progId="Equation.3">
              <p:embed/>
            </p:oleObj>
          </a:graphicData>
        </a:graphic>
      </p:graphicFrame>
      <p:graphicFrame>
        <p:nvGraphicFramePr>
          <p:cNvPr id="4099" name="Object 7"/>
          <p:cNvGraphicFramePr>
            <a:graphicFrameLocks noChangeAspect="1"/>
          </p:cNvGraphicFramePr>
          <p:nvPr/>
        </p:nvGraphicFramePr>
        <p:xfrm>
          <a:off x="7164388" y="1268413"/>
          <a:ext cx="863600" cy="323850"/>
        </p:xfrm>
        <a:graphic>
          <a:graphicData uri="http://schemas.openxmlformats.org/presentationml/2006/ole">
            <p:oleObj spid="_x0000_s4099" name="Equation" r:id="rId5" imgW="609480" imgH="228600" progId="Equation.3">
              <p:embed/>
            </p:oleObj>
          </a:graphicData>
        </a:graphic>
      </p:graphicFrame>
      <p:graphicFrame>
        <p:nvGraphicFramePr>
          <p:cNvPr id="4100" name="Object 8"/>
          <p:cNvGraphicFramePr>
            <a:graphicFrameLocks noChangeAspect="1"/>
          </p:cNvGraphicFramePr>
          <p:nvPr/>
        </p:nvGraphicFramePr>
        <p:xfrm>
          <a:off x="7164388" y="1916113"/>
          <a:ext cx="1082675" cy="323850"/>
        </p:xfrm>
        <a:graphic>
          <a:graphicData uri="http://schemas.openxmlformats.org/presentationml/2006/ole">
            <p:oleObj spid="_x0000_s4100" name="Equation" r:id="rId6" imgW="761760" imgH="228600" progId="Equation.3">
              <p:embed/>
            </p:oleObj>
          </a:graphicData>
        </a:graphic>
      </p:graphicFrame>
      <p:graphicFrame>
        <p:nvGraphicFramePr>
          <p:cNvPr id="4101" name="Object 9"/>
          <p:cNvGraphicFramePr>
            <a:graphicFrameLocks noChangeAspect="1"/>
          </p:cNvGraphicFramePr>
          <p:nvPr/>
        </p:nvGraphicFramePr>
        <p:xfrm>
          <a:off x="7235825" y="2781300"/>
          <a:ext cx="1260475" cy="381000"/>
        </p:xfrm>
        <a:graphic>
          <a:graphicData uri="http://schemas.openxmlformats.org/presentationml/2006/ole">
            <p:oleObj spid="_x0000_s4101" name="Equation" r:id="rId7" imgW="799920" imgH="241200" progId="Equation.3">
              <p:embed/>
            </p:oleObj>
          </a:graphicData>
        </a:graphic>
      </p:graphicFrame>
      <p:graphicFrame>
        <p:nvGraphicFramePr>
          <p:cNvPr id="4102" name="Object 10"/>
          <p:cNvGraphicFramePr>
            <a:graphicFrameLocks noChangeAspect="1"/>
          </p:cNvGraphicFramePr>
          <p:nvPr/>
        </p:nvGraphicFramePr>
        <p:xfrm>
          <a:off x="7092950" y="5157788"/>
          <a:ext cx="989013" cy="323850"/>
        </p:xfrm>
        <a:graphic>
          <a:graphicData uri="http://schemas.openxmlformats.org/presentationml/2006/ole">
            <p:oleObj spid="_x0000_s4102" name="Equation" r:id="rId8" imgW="736560" imgH="241200" progId="Equation.3">
              <p:embed/>
            </p:oleObj>
          </a:graphicData>
        </a:graphic>
      </p:graphicFrame>
      <p:pic>
        <p:nvPicPr>
          <p:cNvPr id="4105" name="Picture 15"/>
          <p:cNvPicPr>
            <a:picLocks noGrp="1" noChangeAspect="1" noChangeArrowheads="1"/>
          </p:cNvPicPr>
          <p:nvPr>
            <p:ph idx="1"/>
          </p:nvPr>
        </p:nvPicPr>
        <p:blipFill>
          <a:blip r:embed="rId9" cstate="print"/>
          <a:srcRect/>
          <a:stretch>
            <a:fillRect/>
          </a:stretch>
        </p:blipFill>
        <p:spPr>
          <a:xfrm>
            <a:off x="6516688" y="3357563"/>
            <a:ext cx="2022475" cy="1647825"/>
          </a:xfr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Rectangle 2"/>
          <p:cNvSpPr>
            <a:spLocks noGrp="1" noChangeArrowheads="1"/>
          </p:cNvSpPr>
          <p:nvPr>
            <p:ph type="title" sz="quarter"/>
          </p:nvPr>
        </p:nvSpPr>
        <p:spPr/>
        <p:txBody>
          <a:bodyPr/>
          <a:lstStyle/>
          <a:p>
            <a:pPr eaLnBrk="1" hangingPunct="1"/>
            <a:r>
              <a:rPr lang="en-GB" smtClean="0"/>
              <a:t>Models of change</a:t>
            </a:r>
          </a:p>
        </p:txBody>
      </p:sp>
      <p:grpSp>
        <p:nvGrpSpPr>
          <p:cNvPr id="8200" name="Group 25"/>
          <p:cNvGrpSpPr>
            <a:grpSpLocks/>
          </p:cNvGrpSpPr>
          <p:nvPr/>
        </p:nvGrpSpPr>
        <p:grpSpPr bwMode="auto">
          <a:xfrm>
            <a:off x="898525" y="1619250"/>
            <a:ext cx="3462338" cy="2519363"/>
            <a:chOff x="566" y="1020"/>
            <a:chExt cx="2181" cy="1587"/>
          </a:xfrm>
        </p:grpSpPr>
        <p:graphicFrame>
          <p:nvGraphicFramePr>
            <p:cNvPr id="8194" name="Object 2"/>
            <p:cNvGraphicFramePr>
              <a:graphicFrameLocks noChangeAspect="1"/>
            </p:cNvGraphicFramePr>
            <p:nvPr/>
          </p:nvGraphicFramePr>
          <p:xfrm>
            <a:off x="566" y="1020"/>
            <a:ext cx="1192" cy="226"/>
          </p:xfrm>
          <a:graphic>
            <a:graphicData uri="http://schemas.openxmlformats.org/presentationml/2006/ole">
              <p:oleObj spid="_x0000_s8194" name="Equation" r:id="rId3" imgW="1269720" imgH="241200" progId="Equation.3">
                <p:embed/>
              </p:oleObj>
            </a:graphicData>
          </a:graphic>
        </p:graphicFrame>
        <p:graphicFrame>
          <p:nvGraphicFramePr>
            <p:cNvPr id="8195" name="Object 3"/>
            <p:cNvGraphicFramePr>
              <a:graphicFrameLocks noChangeAspect="1"/>
            </p:cNvGraphicFramePr>
            <p:nvPr/>
          </p:nvGraphicFramePr>
          <p:xfrm>
            <a:off x="566" y="1360"/>
            <a:ext cx="1285" cy="226"/>
          </p:xfrm>
          <a:graphic>
            <a:graphicData uri="http://schemas.openxmlformats.org/presentationml/2006/ole">
              <p:oleObj spid="_x0000_s8195" name="Equation" r:id="rId4" imgW="1371600" imgH="241200" progId="Equation.3">
                <p:embed/>
              </p:oleObj>
            </a:graphicData>
          </a:graphic>
        </p:graphicFrame>
        <p:graphicFrame>
          <p:nvGraphicFramePr>
            <p:cNvPr id="8196" name="Object 4"/>
            <p:cNvGraphicFramePr>
              <a:graphicFrameLocks noChangeAspect="1"/>
            </p:cNvGraphicFramePr>
            <p:nvPr/>
          </p:nvGraphicFramePr>
          <p:xfrm>
            <a:off x="566" y="1700"/>
            <a:ext cx="1324" cy="227"/>
          </p:xfrm>
          <a:graphic>
            <a:graphicData uri="http://schemas.openxmlformats.org/presentationml/2006/ole">
              <p:oleObj spid="_x0000_s8196" name="Equation" r:id="rId5" imgW="1409400" imgH="241200" progId="Equation.3">
                <p:embed/>
              </p:oleObj>
            </a:graphicData>
          </a:graphic>
        </p:graphicFrame>
        <p:graphicFrame>
          <p:nvGraphicFramePr>
            <p:cNvPr id="8197" name="Object 5"/>
            <p:cNvGraphicFramePr>
              <a:graphicFrameLocks noChangeAspect="1"/>
            </p:cNvGraphicFramePr>
            <p:nvPr/>
          </p:nvGraphicFramePr>
          <p:xfrm>
            <a:off x="566" y="2040"/>
            <a:ext cx="2181" cy="227"/>
          </p:xfrm>
          <a:graphic>
            <a:graphicData uri="http://schemas.openxmlformats.org/presentationml/2006/ole">
              <p:oleObj spid="_x0000_s8197" name="Equation" r:id="rId6" imgW="2323800" imgH="241200" progId="Equation.3">
                <p:embed/>
              </p:oleObj>
            </a:graphicData>
          </a:graphic>
        </p:graphicFrame>
        <p:graphicFrame>
          <p:nvGraphicFramePr>
            <p:cNvPr id="8198" name="Object 6"/>
            <p:cNvGraphicFramePr>
              <a:graphicFrameLocks noChangeAspect="1"/>
            </p:cNvGraphicFramePr>
            <p:nvPr/>
          </p:nvGraphicFramePr>
          <p:xfrm>
            <a:off x="566" y="2380"/>
            <a:ext cx="1215" cy="227"/>
          </p:xfrm>
          <a:graphic>
            <a:graphicData uri="http://schemas.openxmlformats.org/presentationml/2006/ole">
              <p:oleObj spid="_x0000_s8198" name="Equation" r:id="rId7" imgW="1295280" imgH="241200" progId="Equation.3">
                <p:embed/>
              </p:oleObj>
            </a:graphicData>
          </a:graphic>
        </p:graphicFrame>
      </p:grpSp>
      <p:sp>
        <p:nvSpPr>
          <p:cNvPr id="8201" name="Text Box 26"/>
          <p:cNvSpPr txBox="1">
            <a:spLocks noChangeArrowheads="1"/>
          </p:cNvSpPr>
          <p:nvPr/>
        </p:nvSpPr>
        <p:spPr bwMode="auto">
          <a:xfrm>
            <a:off x="3598863" y="1619250"/>
            <a:ext cx="4933950"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Start with OLS model [simplified, but imagine more variables]</a:t>
            </a:r>
          </a:p>
        </p:txBody>
      </p:sp>
      <p:sp>
        <p:nvSpPr>
          <p:cNvPr id="8202" name="Text Box 27"/>
          <p:cNvSpPr txBox="1">
            <a:spLocks noChangeArrowheads="1"/>
          </p:cNvSpPr>
          <p:nvPr/>
        </p:nvSpPr>
        <p:spPr bwMode="auto">
          <a:xfrm>
            <a:off x="3598863" y="2159000"/>
            <a:ext cx="4464050"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Separate model for each year – suffix denotes year</a:t>
            </a:r>
          </a:p>
        </p:txBody>
      </p:sp>
      <p:sp>
        <p:nvSpPr>
          <p:cNvPr id="8203" name="Text Box 28"/>
          <p:cNvSpPr txBox="1">
            <a:spLocks noChangeArrowheads="1"/>
          </p:cNvSpPr>
          <p:nvPr/>
        </p:nvSpPr>
        <p:spPr bwMode="auto">
          <a:xfrm>
            <a:off x="4678363" y="3238500"/>
            <a:ext cx="4464050"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Subtract 1</a:t>
            </a:r>
            <a:r>
              <a:rPr lang="en-GB" sz="1400" baseline="30000">
                <a:latin typeface="Times New Roman" pitchFamily="18" charset="0"/>
              </a:rPr>
              <a:t>st</a:t>
            </a:r>
            <a:r>
              <a:rPr lang="en-GB" sz="1400">
                <a:latin typeface="Times New Roman" pitchFamily="18" charset="0"/>
              </a:rPr>
              <a:t> from 2</a:t>
            </a:r>
            <a:r>
              <a:rPr lang="en-GB" sz="1400" baseline="30000">
                <a:latin typeface="Times New Roman" pitchFamily="18" charset="0"/>
              </a:rPr>
              <a:t>nd</a:t>
            </a:r>
            <a:r>
              <a:rPr lang="en-GB" sz="1400">
                <a:latin typeface="Times New Roman" pitchFamily="18" charset="0"/>
              </a:rPr>
              <a:t> model</a:t>
            </a:r>
          </a:p>
        </p:txBody>
      </p:sp>
      <p:sp>
        <p:nvSpPr>
          <p:cNvPr id="8204" name="Text Box 29"/>
          <p:cNvSpPr txBox="1">
            <a:spLocks noChangeArrowheads="1"/>
          </p:cNvSpPr>
          <p:nvPr/>
        </p:nvSpPr>
        <p:spPr bwMode="auto">
          <a:xfrm>
            <a:off x="4678363" y="3778250"/>
            <a:ext cx="2630487"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Or, express in terms of change</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GB" smtClean="0"/>
              <a:t>Generate difference variables</a:t>
            </a:r>
          </a:p>
        </p:txBody>
      </p:sp>
      <p:sp>
        <p:nvSpPr>
          <p:cNvPr id="65539" name="Rectangle 3"/>
          <p:cNvSpPr>
            <a:spLocks noGrp="1" noChangeArrowheads="1"/>
          </p:cNvSpPr>
          <p:nvPr>
            <p:ph type="body" idx="1"/>
          </p:nvPr>
        </p:nvSpPr>
        <p:spPr>
          <a:xfrm>
            <a:off x="1079500" y="1258888"/>
            <a:ext cx="7737475" cy="1670050"/>
          </a:xfrm>
        </p:spPr>
        <p:txBody>
          <a:bodyPr/>
          <a:lstStyle/>
          <a:p>
            <a:pPr eaLnBrk="1" hangingPunct="1">
              <a:buFont typeface="Wingdings" pitchFamily="2" charset="2"/>
              <a:buNone/>
            </a:pPr>
            <a:r>
              <a:rPr lang="en-GB" sz="1000" smtClean="0">
                <a:latin typeface="Courier New" pitchFamily="49" charset="0"/>
              </a:rPr>
              <a:t> capture drop dif*</a:t>
            </a:r>
          </a:p>
          <a:p>
            <a:pPr eaLnBrk="1" hangingPunct="1">
              <a:buFont typeface="Wingdings" pitchFamily="2" charset="2"/>
              <a:buNone/>
            </a:pPr>
            <a:r>
              <a:rPr lang="en-GB" sz="1000" smtClean="0">
                <a:latin typeface="Courier New" pitchFamily="49" charset="0"/>
              </a:rPr>
              <a:t>  sort pid wave</a:t>
            </a:r>
          </a:p>
          <a:p>
            <a:pPr eaLnBrk="1" hangingPunct="1">
              <a:buFont typeface="Wingdings" pitchFamily="2" charset="2"/>
              <a:buNone/>
            </a:pPr>
            <a:r>
              <a:rPr lang="en-GB" sz="1000" smtClean="0">
                <a:latin typeface="Courier New" pitchFamily="49" charset="0"/>
              </a:rPr>
              <a:t>  gen dif_LIKERT  = LIKERT  - LIKERT[_n-1]  if pid == pid[_n-1] &amp; wave == wave[_n-1] + 1</a:t>
            </a:r>
          </a:p>
          <a:p>
            <a:pPr eaLnBrk="1" hangingPunct="1">
              <a:buFont typeface="Wingdings" pitchFamily="2" charset="2"/>
              <a:buNone/>
            </a:pPr>
            <a:r>
              <a:rPr lang="en-GB" sz="1000" smtClean="0">
                <a:latin typeface="Courier New" pitchFamily="49" charset="0"/>
              </a:rPr>
              <a:t>  gen dif_age     = age     - age[_n-1]     if pid == pid[_n-1] &amp; wave == wave[_n-1] + 1</a:t>
            </a:r>
          </a:p>
          <a:p>
            <a:pPr eaLnBrk="1" hangingPunct="1">
              <a:buFont typeface="Wingdings" pitchFamily="2" charset="2"/>
              <a:buNone/>
            </a:pPr>
            <a:r>
              <a:rPr lang="en-GB" sz="1000" smtClean="0">
                <a:latin typeface="Courier New" pitchFamily="49" charset="0"/>
              </a:rPr>
              <a:t>  gen dif_age2    = age2    - age[_n-1]     if pid == pid[_n-1] &amp; wave == wave[_n-1] + 1</a:t>
            </a:r>
          </a:p>
          <a:p>
            <a:pPr eaLnBrk="1" hangingPunct="1">
              <a:buFont typeface="Wingdings" pitchFamily="2" charset="2"/>
              <a:buNone/>
            </a:pPr>
            <a:r>
              <a:rPr lang="en-GB" sz="1000" smtClean="0">
                <a:latin typeface="Courier New" pitchFamily="49" charset="0"/>
              </a:rPr>
              <a:t>  gen dif_female  = female  - female[_n-1]  if pid == pid[_n-1] &amp; wave == wave[_n-1] + 1</a:t>
            </a:r>
          </a:p>
          <a:p>
            <a:pPr eaLnBrk="1" hangingPunct="1">
              <a:buFont typeface="Wingdings" pitchFamily="2" charset="2"/>
              <a:buNone/>
            </a:pPr>
            <a:r>
              <a:rPr lang="en-GB" sz="1000" smtClean="0">
                <a:latin typeface="Courier New" pitchFamily="49" charset="0"/>
              </a:rPr>
              <a:t>  gen dif_ue_sick = ue_sick - ue_sick[_n-1] if pid == pid[_n-1] &amp; wave == wave[_n-1] + 1</a:t>
            </a:r>
          </a:p>
          <a:p>
            <a:pPr eaLnBrk="1" hangingPunct="1">
              <a:buFont typeface="Wingdings" pitchFamily="2" charset="2"/>
              <a:buNone/>
            </a:pPr>
            <a:r>
              <a:rPr lang="en-GB" sz="1000" smtClean="0">
                <a:latin typeface="Courier New" pitchFamily="49" charset="0"/>
              </a:rPr>
              <a:t>  gen dif_partner = partner - partner[_n-1] if pid == pid[_n-1] &amp; wave == wave[_n-1] + 1</a:t>
            </a:r>
          </a:p>
          <a:p>
            <a:pPr eaLnBrk="1" hangingPunct="1">
              <a:buFont typeface="Wingdings" pitchFamily="2" charset="2"/>
              <a:buNone/>
            </a:pPr>
            <a:endParaRPr lang="en-GB" sz="1000" smtClean="0">
              <a:latin typeface="Courier New" pitchFamily="49" charset="0"/>
            </a:endParaRPr>
          </a:p>
        </p:txBody>
      </p:sp>
      <p:sp>
        <p:nvSpPr>
          <p:cNvPr id="65540" name="Text Box 29"/>
          <p:cNvSpPr txBox="1">
            <a:spLocks noChangeArrowheads="1"/>
          </p:cNvSpPr>
          <p:nvPr/>
        </p:nvSpPr>
        <p:spPr bwMode="auto">
          <a:xfrm>
            <a:off x="1357313" y="3714750"/>
            <a:ext cx="5951537" cy="30797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Check you understand why dif_female will [very nearly] always be zero</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5"/>
          <p:cNvPicPr>
            <a:picLocks noChangeAspect="1" noChangeArrowheads="1"/>
          </p:cNvPicPr>
          <p:nvPr/>
        </p:nvPicPr>
        <p:blipFill>
          <a:blip r:embed="rId3" cstate="print"/>
          <a:srcRect r="51186"/>
          <a:stretch>
            <a:fillRect/>
          </a:stretch>
        </p:blipFill>
        <p:spPr bwMode="auto">
          <a:xfrm>
            <a:off x="517525" y="1216025"/>
            <a:ext cx="6797675" cy="5149850"/>
          </a:xfrm>
          <a:prstGeom prst="rect">
            <a:avLst/>
          </a:prstGeom>
          <a:noFill/>
          <a:ln w="9525">
            <a:noFill/>
            <a:miter lim="800000"/>
            <a:headEnd/>
            <a:tailEnd/>
          </a:ln>
        </p:spPr>
      </p:pic>
      <p:sp>
        <p:nvSpPr>
          <p:cNvPr id="66563" name="Rectangle 2"/>
          <p:cNvSpPr>
            <a:spLocks noGrp="1" noChangeArrowheads="1"/>
          </p:cNvSpPr>
          <p:nvPr>
            <p:ph type="title"/>
          </p:nvPr>
        </p:nvSpPr>
        <p:spPr/>
        <p:txBody>
          <a:bodyPr/>
          <a:lstStyle/>
          <a:p>
            <a:pPr eaLnBrk="1" hangingPunct="1"/>
            <a:r>
              <a:rPr lang="en-GB" smtClean="0"/>
              <a:t>Check for sensible results!</a:t>
            </a:r>
          </a:p>
        </p:txBody>
      </p:sp>
      <p:sp>
        <p:nvSpPr>
          <p:cNvPr id="66564" name="Rectangle 6"/>
          <p:cNvSpPr>
            <a:spLocks noChangeArrowheads="1"/>
          </p:cNvSpPr>
          <p:nvPr/>
        </p:nvSpPr>
        <p:spPr bwMode="auto">
          <a:xfrm>
            <a:off x="503238" y="1785938"/>
            <a:ext cx="3568700" cy="2190750"/>
          </a:xfrm>
          <a:prstGeom prst="rect">
            <a:avLst/>
          </a:prstGeom>
          <a:solidFill>
            <a:schemeClr val="accent1">
              <a:alpha val="32941"/>
            </a:schemeClr>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GB" smtClean="0"/>
              <a:t>More checking….</a:t>
            </a:r>
          </a:p>
        </p:txBody>
      </p:sp>
      <p:pic>
        <p:nvPicPr>
          <p:cNvPr id="67587" name="Picture 2"/>
          <p:cNvPicPr>
            <a:picLocks noChangeAspect="1" noChangeArrowheads="1"/>
          </p:cNvPicPr>
          <p:nvPr/>
        </p:nvPicPr>
        <p:blipFill>
          <a:blip r:embed="rId3" cstate="print"/>
          <a:srcRect r="54028"/>
          <a:stretch>
            <a:fillRect/>
          </a:stretch>
        </p:blipFill>
        <p:spPr bwMode="auto">
          <a:xfrm>
            <a:off x="501650" y="1279525"/>
            <a:ext cx="6400800" cy="4994275"/>
          </a:xfrm>
          <a:prstGeom prst="rect">
            <a:avLst/>
          </a:prstGeom>
          <a:noFill/>
          <a:ln w="9525">
            <a:noFill/>
            <a:miter lim="800000"/>
            <a:headEnd/>
            <a:tailEnd/>
          </a:ln>
        </p:spPr>
      </p:pic>
      <p:sp>
        <p:nvSpPr>
          <p:cNvPr id="67588" name="Rectangle 6"/>
          <p:cNvSpPr>
            <a:spLocks noChangeArrowheads="1"/>
          </p:cNvSpPr>
          <p:nvPr/>
        </p:nvSpPr>
        <p:spPr bwMode="auto">
          <a:xfrm>
            <a:off x="574675" y="1857375"/>
            <a:ext cx="3568700" cy="2190750"/>
          </a:xfrm>
          <a:prstGeom prst="rect">
            <a:avLst/>
          </a:prstGeom>
          <a:solidFill>
            <a:schemeClr val="accent1">
              <a:alpha val="32941"/>
            </a:schemeClr>
          </a:solidFill>
          <a:ln w="9525">
            <a:solidFill>
              <a:schemeClr val="tx1"/>
            </a:solidFill>
            <a:miter lim="800000"/>
            <a:headEnd/>
            <a:tailEnd/>
          </a:ln>
        </p:spPr>
        <p:txBody>
          <a:bodyPr wrap="none" anchor="ctr"/>
          <a:lstStyle/>
          <a:p>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GB" dirty="0" smtClean="0"/>
              <a:t>Issues</a:t>
            </a:r>
            <a:endParaRPr lang="en-GB" dirty="0" smtClean="0"/>
          </a:p>
        </p:txBody>
      </p:sp>
      <p:sp>
        <p:nvSpPr>
          <p:cNvPr id="68611" name="Rectangle 3"/>
          <p:cNvSpPr>
            <a:spLocks noGrp="1" noChangeArrowheads="1"/>
          </p:cNvSpPr>
          <p:nvPr>
            <p:ph type="body" idx="1"/>
          </p:nvPr>
        </p:nvSpPr>
        <p:spPr/>
        <p:txBody>
          <a:bodyPr/>
          <a:lstStyle/>
          <a:p>
            <a:pPr eaLnBrk="1" hangingPunct="1"/>
            <a:r>
              <a:rPr lang="en-GB" dirty="0" smtClean="0"/>
              <a:t>Most </a:t>
            </a:r>
            <a:r>
              <a:rPr lang="en-GB" dirty="0" smtClean="0"/>
              <a:t>differences are zero</a:t>
            </a:r>
          </a:p>
          <a:p>
            <a:pPr eaLnBrk="1" hangingPunct="1"/>
            <a:r>
              <a:rPr lang="en-GB" dirty="0" smtClean="0"/>
              <a:t>Moving into unemployment or partnership is given equal and opposite weighting to moving out. No real reason why this should be the case</a:t>
            </a:r>
          </a:p>
          <a:p>
            <a:pPr eaLnBrk="1" hangingPunct="1"/>
            <a:r>
              <a:rPr lang="en-GB" dirty="0" smtClean="0"/>
              <a:t>There are MUCH better ways to use these data!</a:t>
            </a:r>
          </a:p>
          <a:p>
            <a:pPr eaLnBrk="1" hangingPunct="1"/>
            <a:r>
              <a:rPr lang="en-GB" dirty="0" smtClean="0"/>
              <a:t>Nevertheless, let’s proceed!</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GB" smtClean="0"/>
              <a:t>Results</a:t>
            </a:r>
          </a:p>
        </p:txBody>
      </p:sp>
      <p:sp>
        <p:nvSpPr>
          <p:cNvPr id="69635" name="AutoShape 6"/>
          <p:cNvSpPr>
            <a:spLocks noChangeArrowheads="1"/>
          </p:cNvSpPr>
          <p:nvPr/>
        </p:nvSpPr>
        <p:spPr bwMode="auto">
          <a:xfrm rot="-5400000">
            <a:off x="6407944" y="5336382"/>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69636" name="Text Box 7"/>
          <p:cNvSpPr txBox="1">
            <a:spLocks noChangeArrowheads="1"/>
          </p:cNvSpPr>
          <p:nvPr/>
        </p:nvSpPr>
        <p:spPr bwMode="auto">
          <a:xfrm>
            <a:off x="6877050" y="5445125"/>
            <a:ext cx="2016125"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Female drops out</a:t>
            </a:r>
          </a:p>
        </p:txBody>
      </p:sp>
      <p:sp>
        <p:nvSpPr>
          <p:cNvPr id="69639" name="AutoShape 10"/>
          <p:cNvSpPr>
            <a:spLocks noChangeArrowheads="1"/>
          </p:cNvSpPr>
          <p:nvPr/>
        </p:nvSpPr>
        <p:spPr bwMode="auto">
          <a:xfrm rot="-4311715">
            <a:off x="6336507" y="5696743"/>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69640" name="Text Box 11"/>
          <p:cNvSpPr txBox="1">
            <a:spLocks noChangeArrowheads="1"/>
          </p:cNvSpPr>
          <p:nvPr/>
        </p:nvSpPr>
        <p:spPr bwMode="auto">
          <a:xfrm>
            <a:off x="6804025" y="6021388"/>
            <a:ext cx="2016125" cy="51752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Coeffs on sick and partner significant</a:t>
            </a:r>
          </a:p>
        </p:txBody>
      </p:sp>
      <p:pic>
        <p:nvPicPr>
          <p:cNvPr id="10" name="Picture 10"/>
          <p:cNvPicPr>
            <a:picLocks noChangeAspect="1" noChangeArrowheads="1"/>
          </p:cNvPicPr>
          <p:nvPr/>
        </p:nvPicPr>
        <p:blipFill>
          <a:blip r:embed="rId3" cstate="print"/>
          <a:srcRect r="45499"/>
          <a:stretch>
            <a:fillRect/>
          </a:stretch>
        </p:blipFill>
        <p:spPr bwMode="auto">
          <a:xfrm>
            <a:off x="446088" y="1141413"/>
            <a:ext cx="6554787" cy="4953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smtClean="0"/>
              <a:t>When is OLS appropriate?</a:t>
            </a:r>
          </a:p>
        </p:txBody>
      </p:sp>
      <p:sp>
        <p:nvSpPr>
          <p:cNvPr id="13315" name="Rectangle 3"/>
          <p:cNvSpPr>
            <a:spLocks noGrp="1" noChangeArrowheads="1"/>
          </p:cNvSpPr>
          <p:nvPr>
            <p:ph type="body" idx="1"/>
          </p:nvPr>
        </p:nvSpPr>
        <p:spPr/>
        <p:txBody>
          <a:bodyPr/>
          <a:lstStyle/>
          <a:p>
            <a:pPr eaLnBrk="1" hangingPunct="1"/>
            <a:r>
              <a:rPr lang="en-GB" smtClean="0"/>
              <a:t>When you have a continuous dependent variable</a:t>
            </a:r>
          </a:p>
          <a:p>
            <a:pPr lvl="1" eaLnBrk="1" hangingPunct="1"/>
            <a:r>
              <a:rPr lang="en-GB" smtClean="0"/>
              <a:t>Eg, you would use it to estimate regressions for height, but not for whether a person has a university degree.</a:t>
            </a:r>
          </a:p>
          <a:p>
            <a:pPr eaLnBrk="1" hangingPunct="1"/>
            <a:r>
              <a:rPr lang="en-GB" smtClean="0"/>
              <a:t>When the assumptions are not obviously violated</a:t>
            </a:r>
          </a:p>
          <a:p>
            <a:pPr eaLnBrk="1" hangingPunct="1"/>
            <a:r>
              <a:rPr lang="en-GB" smtClean="0"/>
              <a:t>As a first step in research to get ball-park estimates</a:t>
            </a:r>
          </a:p>
          <a:p>
            <a:pPr lvl="1" eaLnBrk="1" hangingPunct="1"/>
            <a:r>
              <a:rPr lang="en-GB" smtClean="0"/>
              <a:t>We will use them a lot for this purpose</a:t>
            </a:r>
          </a:p>
          <a:p>
            <a:pPr lvl="1" eaLnBrk="1" hangingPunct="1"/>
            <a:endParaRPr lang="en-GB" smtClean="0"/>
          </a:p>
          <a:p>
            <a:pPr eaLnBrk="1" hangingPunct="1"/>
            <a:r>
              <a:rPr lang="en-GB" smtClean="0"/>
              <a:t>Worked examples</a:t>
            </a:r>
          </a:p>
          <a:p>
            <a:pPr lvl="1" eaLnBrk="1" hangingPunct="1"/>
            <a:r>
              <a:rPr lang="en-GB" smtClean="0"/>
              <a:t>Coefficients, P-values, t-statistics</a:t>
            </a:r>
          </a:p>
          <a:p>
            <a:pPr lvl="1" eaLnBrk="1" hangingPunct="1"/>
            <a:r>
              <a:rPr lang="en-GB" smtClean="0"/>
              <a:t>Measures of fit (R-squared, adjusted R-squared)</a:t>
            </a:r>
          </a:p>
          <a:p>
            <a:pPr lvl="1" eaLnBrk="1" hangingPunct="1"/>
            <a:r>
              <a:rPr lang="en-GB" smtClean="0"/>
              <a:t>Thinking about specification</a:t>
            </a:r>
          </a:p>
          <a:p>
            <a:pPr lvl="1" eaLnBrk="1" hangingPunct="1"/>
            <a:r>
              <a:rPr lang="en-GB" smtClean="0"/>
              <a:t>Post-estimation commands</a:t>
            </a:r>
          </a:p>
          <a:p>
            <a:pPr lvl="1" eaLnBrk="1" hangingPunct="1"/>
            <a:r>
              <a:rPr lang="en-GB" smtClean="0"/>
              <a:t>Regression diagnostics.</a:t>
            </a:r>
          </a:p>
          <a:p>
            <a:pPr lvl="1" eaLnBrk="1" hangingPunct="1"/>
            <a:endParaRPr lang="en-GB" smtClean="0"/>
          </a:p>
          <a:p>
            <a:pPr eaLnBrk="1" hangingPunct="1"/>
            <a:r>
              <a:rPr lang="en-GB" smtClean="0"/>
              <a:t>A note on the data</a:t>
            </a:r>
          </a:p>
          <a:p>
            <a:pPr lvl="1" eaLnBrk="1" hangingPunct="1"/>
            <a:r>
              <a:rPr lang="en-GB" smtClean="0"/>
              <a:t>All examples (in lectures and practicals) drawn from a 20% sample of the British Household Panel Survey (BHPS) – more about the data later!</a:t>
            </a:r>
          </a:p>
          <a:p>
            <a:pPr lvl="1" eaLnBrk="1" hangingPunct="1"/>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Grp="1" noChangeArrowheads="1"/>
          </p:cNvSpPr>
          <p:nvPr>
            <p:ph type="title"/>
          </p:nvPr>
        </p:nvSpPr>
        <p:spPr>
          <a:xfrm>
            <a:off x="1619250" y="179388"/>
            <a:ext cx="7377113" cy="900112"/>
          </a:xfrm>
          <a:noFill/>
        </p:spPr>
        <p:txBody>
          <a:bodyPr/>
          <a:lstStyle/>
          <a:p>
            <a:pPr eaLnBrk="1" hangingPunct="1"/>
            <a:r>
              <a:rPr lang="en-GB" smtClean="0"/>
              <a:t>Summarize monthly earned income</a:t>
            </a:r>
          </a:p>
        </p:txBody>
      </p:sp>
      <p:pic>
        <p:nvPicPr>
          <p:cNvPr id="14339" name="Picture 4"/>
          <p:cNvPicPr>
            <a:picLocks noChangeAspect="1" noChangeArrowheads="1"/>
          </p:cNvPicPr>
          <p:nvPr/>
        </p:nvPicPr>
        <p:blipFill>
          <a:blip r:embed="rId3" cstate="print"/>
          <a:srcRect r="56873"/>
          <a:stretch>
            <a:fillRect/>
          </a:stretch>
        </p:blipFill>
        <p:spPr bwMode="auto">
          <a:xfrm>
            <a:off x="1520825" y="1928813"/>
            <a:ext cx="6278563" cy="24606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8"/>
          <p:cNvSpPr>
            <a:spLocks noChangeArrowheads="1"/>
          </p:cNvSpPr>
          <p:nvPr/>
        </p:nvSpPr>
        <p:spPr bwMode="auto">
          <a:xfrm rot="7248087">
            <a:off x="1727994" y="2169319"/>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rot="10800000" vert="eaVert" wrap="none" anchor="ctr"/>
          <a:lstStyle/>
          <a:p>
            <a:pPr algn="ctr"/>
            <a:endParaRPr lang="en-US"/>
          </a:p>
        </p:txBody>
      </p:sp>
      <p:sp>
        <p:nvSpPr>
          <p:cNvPr id="15363" name="Text Box 9"/>
          <p:cNvSpPr txBox="1">
            <a:spLocks noChangeArrowheads="1"/>
          </p:cNvSpPr>
          <p:nvPr/>
        </p:nvSpPr>
        <p:spPr bwMode="auto">
          <a:xfrm>
            <a:off x="5786438" y="285750"/>
            <a:ext cx="3214687" cy="584200"/>
          </a:xfrm>
          <a:prstGeom prst="rect">
            <a:avLst/>
          </a:prstGeom>
          <a:noFill/>
          <a:ln w="9525">
            <a:noFill/>
            <a:miter lim="800000"/>
            <a:headEnd/>
            <a:tailEnd/>
          </a:ln>
        </p:spPr>
        <p:txBody>
          <a:bodyPr>
            <a:spAutoFit/>
          </a:bodyPr>
          <a:lstStyle/>
          <a:p>
            <a:pPr>
              <a:spcBef>
                <a:spcPct val="50000"/>
              </a:spcBef>
            </a:pPr>
            <a:r>
              <a:rPr lang="en-GB" sz="1600" i="1">
                <a:solidFill>
                  <a:srgbClr val="FF0000"/>
                </a:solidFill>
                <a:latin typeface="Times New Roman" pitchFamily="18" charset="0"/>
              </a:rPr>
              <a:t>For illustrative purposes only. Not an example of good practice.</a:t>
            </a:r>
          </a:p>
        </p:txBody>
      </p:sp>
      <p:sp>
        <p:nvSpPr>
          <p:cNvPr id="15364" name="AutoShape 10"/>
          <p:cNvSpPr>
            <a:spLocks noChangeArrowheads="1"/>
          </p:cNvSpPr>
          <p:nvPr/>
        </p:nvSpPr>
        <p:spPr bwMode="auto">
          <a:xfrm rot="4709114">
            <a:off x="1583532" y="3104356"/>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rot="10800000" vert="eaVert" wrap="none" anchor="ctr"/>
          <a:lstStyle/>
          <a:p>
            <a:pPr algn="ctr"/>
            <a:endParaRPr lang="en-US"/>
          </a:p>
        </p:txBody>
      </p:sp>
      <p:sp>
        <p:nvSpPr>
          <p:cNvPr id="15365" name="Text Box 11"/>
          <p:cNvSpPr txBox="1">
            <a:spLocks noChangeArrowheads="1"/>
          </p:cNvSpPr>
          <p:nvPr/>
        </p:nvSpPr>
        <p:spPr bwMode="auto">
          <a:xfrm>
            <a:off x="250825" y="3284538"/>
            <a:ext cx="1223963" cy="73025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R-squared = Model SS / Total SS</a:t>
            </a:r>
          </a:p>
        </p:txBody>
      </p:sp>
      <p:sp>
        <p:nvSpPr>
          <p:cNvPr id="15366" name="AutoShape 12"/>
          <p:cNvSpPr>
            <a:spLocks noChangeArrowheads="1"/>
          </p:cNvSpPr>
          <p:nvPr/>
        </p:nvSpPr>
        <p:spPr bwMode="auto">
          <a:xfrm rot="-4990789">
            <a:off x="7631907" y="2528093"/>
            <a:ext cx="215900" cy="576263"/>
          </a:xfrm>
          <a:prstGeom prst="upArrow">
            <a:avLst>
              <a:gd name="adj1" fmla="val 50000"/>
              <a:gd name="adj2" fmla="val 66728"/>
            </a:avLst>
          </a:prstGeom>
          <a:solidFill>
            <a:schemeClr val="accent1"/>
          </a:solidFill>
          <a:ln w="9525">
            <a:solidFill>
              <a:schemeClr val="tx1"/>
            </a:solidFill>
            <a:miter lim="800000"/>
            <a:headEnd/>
            <a:tailEnd/>
          </a:ln>
        </p:spPr>
        <p:txBody>
          <a:bodyPr vert="eaVert" wrap="none" anchor="ctr"/>
          <a:lstStyle/>
          <a:p>
            <a:pPr algn="ctr"/>
            <a:endParaRPr lang="en-US"/>
          </a:p>
        </p:txBody>
      </p:sp>
      <p:sp>
        <p:nvSpPr>
          <p:cNvPr id="15367" name="Text Box 13"/>
          <p:cNvSpPr txBox="1">
            <a:spLocks noChangeArrowheads="1"/>
          </p:cNvSpPr>
          <p:nvPr/>
        </p:nvSpPr>
        <p:spPr bwMode="auto">
          <a:xfrm>
            <a:off x="8101013" y="1773238"/>
            <a:ext cx="863600" cy="179387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Tests whether all coeffs except constant are jointly zero</a:t>
            </a:r>
          </a:p>
        </p:txBody>
      </p:sp>
      <p:sp>
        <p:nvSpPr>
          <p:cNvPr id="15368" name="AutoShape 14"/>
          <p:cNvSpPr>
            <a:spLocks noChangeArrowheads="1"/>
          </p:cNvSpPr>
          <p:nvPr/>
        </p:nvSpPr>
        <p:spPr bwMode="auto">
          <a:xfrm rot="10800000">
            <a:off x="4500563" y="1916113"/>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rot="10800000" wrap="none" anchor="ctr"/>
          <a:lstStyle/>
          <a:p>
            <a:pPr algn="ctr"/>
            <a:endParaRPr lang="en-US"/>
          </a:p>
        </p:txBody>
      </p:sp>
      <p:sp>
        <p:nvSpPr>
          <p:cNvPr id="15369" name="Text Box 15"/>
          <p:cNvSpPr txBox="1">
            <a:spLocks noChangeArrowheads="1"/>
          </p:cNvSpPr>
          <p:nvPr/>
        </p:nvSpPr>
        <p:spPr bwMode="auto">
          <a:xfrm>
            <a:off x="4429125" y="1571625"/>
            <a:ext cx="1873250" cy="304800"/>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MS = SS/df</a:t>
            </a:r>
          </a:p>
        </p:txBody>
      </p:sp>
      <p:sp>
        <p:nvSpPr>
          <p:cNvPr id="15370" name="AutoShape 16"/>
          <p:cNvSpPr>
            <a:spLocks noChangeArrowheads="1"/>
          </p:cNvSpPr>
          <p:nvPr/>
        </p:nvSpPr>
        <p:spPr bwMode="auto">
          <a:xfrm rot="-2540144">
            <a:off x="7524750" y="3284538"/>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pPr algn="ctr"/>
            <a:endParaRPr lang="en-US"/>
          </a:p>
        </p:txBody>
      </p:sp>
      <p:sp>
        <p:nvSpPr>
          <p:cNvPr id="15371" name="Text Box 17"/>
          <p:cNvSpPr txBox="1">
            <a:spLocks noChangeArrowheads="1"/>
          </p:cNvSpPr>
          <p:nvPr/>
        </p:nvSpPr>
        <p:spPr bwMode="auto">
          <a:xfrm>
            <a:off x="7775575" y="3840163"/>
            <a:ext cx="1154113" cy="523220"/>
          </a:xfrm>
          <a:prstGeom prst="rect">
            <a:avLst/>
          </a:prstGeom>
          <a:noFill/>
          <a:ln w="9525">
            <a:noFill/>
            <a:miter lim="800000"/>
            <a:headEnd/>
            <a:tailEnd/>
          </a:ln>
        </p:spPr>
        <p:txBody>
          <a:bodyPr>
            <a:spAutoFit/>
          </a:bodyPr>
          <a:lstStyle/>
          <a:p>
            <a:pPr>
              <a:spcBef>
                <a:spcPct val="50000"/>
              </a:spcBef>
            </a:pPr>
            <a:r>
              <a:rPr lang="en-GB" sz="1400" dirty="0">
                <a:latin typeface="Times New Roman" pitchFamily="18" charset="0"/>
              </a:rPr>
              <a:t>Root MSE = </a:t>
            </a:r>
            <a:r>
              <a:rPr lang="en-GB" sz="1400" dirty="0" err="1" smtClean="0">
                <a:latin typeface="Times New Roman" pitchFamily="18" charset="0"/>
              </a:rPr>
              <a:t>sqrt</a:t>
            </a:r>
            <a:r>
              <a:rPr lang="en-GB" sz="1400" dirty="0" smtClean="0">
                <a:latin typeface="Times New Roman" pitchFamily="18" charset="0"/>
              </a:rPr>
              <a:t>(MSR)</a:t>
            </a:r>
            <a:endParaRPr lang="en-GB" sz="1400" dirty="0">
              <a:latin typeface="Times New Roman" pitchFamily="18" charset="0"/>
            </a:endParaRPr>
          </a:p>
        </p:txBody>
      </p:sp>
      <p:sp>
        <p:nvSpPr>
          <p:cNvPr id="15372" name="AutoShape 18"/>
          <p:cNvSpPr>
            <a:spLocks noChangeArrowheads="1"/>
          </p:cNvSpPr>
          <p:nvPr/>
        </p:nvSpPr>
        <p:spPr bwMode="auto">
          <a:xfrm rot="1808797">
            <a:off x="6488113" y="5087938"/>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pPr algn="ctr"/>
            <a:endParaRPr lang="en-US"/>
          </a:p>
        </p:txBody>
      </p:sp>
      <p:sp>
        <p:nvSpPr>
          <p:cNvPr id="15373" name="Text Box 19"/>
          <p:cNvSpPr txBox="1">
            <a:spLocks noChangeArrowheads="1"/>
          </p:cNvSpPr>
          <p:nvPr/>
        </p:nvSpPr>
        <p:spPr bwMode="auto">
          <a:xfrm>
            <a:off x="5411788" y="5572125"/>
            <a:ext cx="2160587" cy="517525"/>
          </a:xfrm>
          <a:prstGeom prst="rect">
            <a:avLst/>
          </a:prstGeom>
          <a:noFill/>
          <a:ln w="9525">
            <a:noFill/>
            <a:miter lim="800000"/>
            <a:headEnd/>
            <a:tailEnd/>
          </a:ln>
        </p:spPr>
        <p:txBody>
          <a:bodyPr>
            <a:spAutoFit/>
          </a:bodyPr>
          <a:lstStyle/>
          <a:p>
            <a:pPr>
              <a:spcBef>
                <a:spcPct val="50000"/>
              </a:spcBef>
            </a:pPr>
            <a:r>
              <a:rPr lang="en-GB" sz="1400" dirty="0">
                <a:latin typeface="Times New Roman" pitchFamily="18" charset="0"/>
              </a:rPr>
              <a:t>Coefficients </a:t>
            </a:r>
            <a:br>
              <a:rPr lang="en-GB" sz="1400" dirty="0">
                <a:latin typeface="Times New Roman" pitchFamily="18" charset="0"/>
              </a:rPr>
            </a:br>
            <a:r>
              <a:rPr lang="en-GB" sz="1400" dirty="0">
                <a:latin typeface="Times New Roman" pitchFamily="18" charset="0"/>
              </a:rPr>
              <a:t>+ or – 1.96 standard errors</a:t>
            </a:r>
          </a:p>
        </p:txBody>
      </p:sp>
      <p:sp>
        <p:nvSpPr>
          <p:cNvPr id="15374" name="AutoShape 20"/>
          <p:cNvSpPr>
            <a:spLocks noChangeArrowheads="1"/>
          </p:cNvSpPr>
          <p:nvPr/>
        </p:nvSpPr>
        <p:spPr bwMode="auto">
          <a:xfrm rot="2123576">
            <a:off x="4433888" y="5081588"/>
            <a:ext cx="215900" cy="576262"/>
          </a:xfrm>
          <a:prstGeom prst="upArrow">
            <a:avLst>
              <a:gd name="adj1" fmla="val 50000"/>
              <a:gd name="adj2" fmla="val 66728"/>
            </a:avLst>
          </a:prstGeom>
          <a:solidFill>
            <a:schemeClr val="accent1"/>
          </a:solidFill>
          <a:ln w="9525">
            <a:solidFill>
              <a:schemeClr val="tx1"/>
            </a:solidFill>
            <a:miter lim="800000"/>
            <a:headEnd/>
            <a:tailEnd/>
          </a:ln>
        </p:spPr>
        <p:txBody>
          <a:bodyPr wrap="none" anchor="ctr"/>
          <a:lstStyle/>
          <a:p>
            <a:pPr algn="ctr"/>
            <a:endParaRPr lang="en-US"/>
          </a:p>
        </p:txBody>
      </p:sp>
      <p:sp>
        <p:nvSpPr>
          <p:cNvPr id="15375" name="Text Box 21"/>
          <p:cNvSpPr txBox="1">
            <a:spLocks noChangeArrowheads="1"/>
          </p:cNvSpPr>
          <p:nvPr/>
        </p:nvSpPr>
        <p:spPr bwMode="auto">
          <a:xfrm>
            <a:off x="3054350" y="5554663"/>
            <a:ext cx="2160588" cy="517525"/>
          </a:xfrm>
          <a:prstGeom prst="rect">
            <a:avLst/>
          </a:prstGeom>
          <a:noFill/>
          <a:ln w="9525">
            <a:noFill/>
            <a:miter lim="800000"/>
            <a:headEnd/>
            <a:tailEnd/>
          </a:ln>
        </p:spPr>
        <p:txBody>
          <a:bodyPr>
            <a:spAutoFit/>
          </a:bodyPr>
          <a:lstStyle/>
          <a:p>
            <a:pPr>
              <a:spcBef>
                <a:spcPct val="50000"/>
              </a:spcBef>
            </a:pPr>
            <a:r>
              <a:rPr lang="en-GB" sz="1400" dirty="0">
                <a:latin typeface="Times New Roman" pitchFamily="18" charset="0"/>
              </a:rPr>
              <a:t>T-stat = </a:t>
            </a:r>
            <a:br>
              <a:rPr lang="en-GB" sz="1400" dirty="0">
                <a:latin typeface="Times New Roman" pitchFamily="18" charset="0"/>
              </a:rPr>
            </a:br>
            <a:r>
              <a:rPr lang="en-GB" sz="1400" dirty="0">
                <a:latin typeface="Times New Roman" pitchFamily="18" charset="0"/>
              </a:rPr>
              <a:t>coefficient / standard error</a:t>
            </a:r>
          </a:p>
        </p:txBody>
      </p:sp>
      <p:sp>
        <p:nvSpPr>
          <p:cNvPr id="15376" name="Rectangle 22"/>
          <p:cNvSpPr>
            <a:spLocks noChangeArrowheads="1"/>
          </p:cNvSpPr>
          <p:nvPr/>
        </p:nvSpPr>
        <p:spPr bwMode="auto">
          <a:xfrm>
            <a:off x="1619250" y="179388"/>
            <a:ext cx="4095750" cy="900112"/>
          </a:xfrm>
          <a:prstGeom prst="rect">
            <a:avLst/>
          </a:prstGeom>
          <a:noFill/>
          <a:ln w="9525">
            <a:noFill/>
            <a:miter lim="800000"/>
            <a:headEnd/>
            <a:tailEnd/>
          </a:ln>
        </p:spPr>
        <p:txBody>
          <a:bodyPr anchor="ctr"/>
          <a:lstStyle/>
          <a:p>
            <a:r>
              <a:rPr lang="en-GB" sz="3200"/>
              <a:t>First worked example</a:t>
            </a:r>
          </a:p>
        </p:txBody>
      </p:sp>
      <p:sp>
        <p:nvSpPr>
          <p:cNvPr id="15377" name="Text Box 9"/>
          <p:cNvSpPr txBox="1">
            <a:spLocks noChangeArrowheads="1"/>
          </p:cNvSpPr>
          <p:nvPr/>
        </p:nvSpPr>
        <p:spPr bwMode="auto">
          <a:xfrm>
            <a:off x="403225" y="2068513"/>
            <a:ext cx="1873250" cy="51752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Analysis of variance (ANOVA) table</a:t>
            </a:r>
          </a:p>
        </p:txBody>
      </p:sp>
      <p:pic>
        <p:nvPicPr>
          <p:cNvPr id="15378" name="Picture 19"/>
          <p:cNvPicPr>
            <a:picLocks noChangeAspect="1" noChangeArrowheads="1"/>
          </p:cNvPicPr>
          <p:nvPr/>
        </p:nvPicPr>
        <p:blipFill>
          <a:blip r:embed="rId3" cstate="print"/>
          <a:srcRect r="42654"/>
          <a:stretch>
            <a:fillRect/>
          </a:stretch>
        </p:blipFill>
        <p:spPr bwMode="auto">
          <a:xfrm>
            <a:off x="1571626" y="1988840"/>
            <a:ext cx="7310814" cy="3095923"/>
          </a:xfrm>
          <a:prstGeom prst="rect">
            <a:avLst/>
          </a:prstGeom>
          <a:noFill/>
          <a:ln w="9525">
            <a:noFill/>
            <a:miter lim="800000"/>
            <a:headEnd/>
            <a:tailEnd/>
          </a:ln>
        </p:spPr>
      </p:pic>
      <p:sp>
        <p:nvSpPr>
          <p:cNvPr id="15379" name="AutoShape 10"/>
          <p:cNvSpPr>
            <a:spLocks noChangeArrowheads="1"/>
          </p:cNvSpPr>
          <p:nvPr/>
        </p:nvSpPr>
        <p:spPr bwMode="auto">
          <a:xfrm rot="10800000">
            <a:off x="2286000" y="1714500"/>
            <a:ext cx="214313" cy="555625"/>
          </a:xfrm>
          <a:prstGeom prst="upArrow">
            <a:avLst>
              <a:gd name="adj1" fmla="val 50000"/>
              <a:gd name="adj2" fmla="val 66675"/>
            </a:avLst>
          </a:prstGeom>
          <a:solidFill>
            <a:schemeClr val="accent1"/>
          </a:solidFill>
          <a:ln w="9525">
            <a:solidFill>
              <a:schemeClr val="tx1"/>
            </a:solidFill>
            <a:miter lim="800000"/>
            <a:headEnd/>
            <a:tailEnd/>
          </a:ln>
        </p:spPr>
        <p:txBody>
          <a:bodyPr rot="10800000" vert="eaVert" wrap="none" anchor="ctr"/>
          <a:lstStyle/>
          <a:p>
            <a:pPr algn="ctr"/>
            <a:endParaRPr lang="en-US"/>
          </a:p>
        </p:txBody>
      </p:sp>
      <p:sp>
        <p:nvSpPr>
          <p:cNvPr id="15380" name="Text Box 15"/>
          <p:cNvSpPr txBox="1">
            <a:spLocks noChangeArrowheads="1"/>
          </p:cNvSpPr>
          <p:nvPr/>
        </p:nvSpPr>
        <p:spPr bwMode="auto">
          <a:xfrm>
            <a:off x="1643063" y="1214438"/>
            <a:ext cx="2786062" cy="523875"/>
          </a:xfrm>
          <a:prstGeom prst="rect">
            <a:avLst/>
          </a:prstGeom>
          <a:noFill/>
          <a:ln w="9525">
            <a:noFill/>
            <a:miter lim="800000"/>
            <a:headEnd/>
            <a:tailEnd/>
          </a:ln>
        </p:spPr>
        <p:txBody>
          <a:bodyPr>
            <a:spAutoFit/>
          </a:bodyPr>
          <a:lstStyle/>
          <a:p>
            <a:pPr>
              <a:spcBef>
                <a:spcPct val="50000"/>
              </a:spcBef>
            </a:pPr>
            <a:r>
              <a:rPr lang="en-GB" sz="1400">
                <a:latin typeface="Times New Roman" pitchFamily="18" charset="0"/>
              </a:rPr>
              <a:t>Monthly labour income, for people whose labour income is &gt;= £1</a:t>
            </a:r>
          </a:p>
        </p:txBody>
      </p:sp>
    </p:spTree>
  </p:cSld>
  <p:clrMapOvr>
    <a:masterClrMapping/>
  </p:clrMapOvr>
</p:sld>
</file>

<file path=ppt/theme/theme1.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5879</TotalTime>
  <Words>4349</Words>
  <Application>Microsoft Office PowerPoint</Application>
  <PresentationFormat>On-screen Show (4:3)</PresentationFormat>
  <Paragraphs>742</Paragraphs>
  <Slides>65</Slides>
  <Notes>32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65</vt:i4>
      </vt:variant>
    </vt:vector>
  </HeadingPairs>
  <TitlesOfParts>
    <vt:vector size="68" baseType="lpstr">
      <vt:lpstr>Echo</vt:lpstr>
      <vt:lpstr>Equation</vt:lpstr>
      <vt:lpstr>Microsoft Equation 3.0</vt:lpstr>
      <vt:lpstr>SC968 Panel data methods for sociologists Lecture 1, part 1</vt:lpstr>
      <vt:lpstr>Overview</vt:lpstr>
      <vt:lpstr>Ordinary Least Squares (OLS)</vt:lpstr>
      <vt:lpstr>OLS</vt:lpstr>
      <vt:lpstr>OLS</vt:lpstr>
      <vt:lpstr>Basic Assumptions</vt:lpstr>
      <vt:lpstr>When is OLS appropriate?</vt:lpstr>
      <vt:lpstr>Summarize monthly earned income</vt:lpstr>
      <vt:lpstr>Slide 9</vt:lpstr>
      <vt:lpstr>Slide 10</vt:lpstr>
      <vt:lpstr>Slide 11</vt:lpstr>
      <vt:lpstr>Slide 12</vt:lpstr>
      <vt:lpstr>Slide 13</vt:lpstr>
      <vt:lpstr>Slide 14</vt:lpstr>
      <vt:lpstr>Slide 15</vt:lpstr>
      <vt:lpstr>Slide 16</vt:lpstr>
      <vt:lpstr>Slide 17</vt:lpstr>
      <vt:lpstr>Logit and Probit</vt:lpstr>
      <vt:lpstr>Logit and Probit</vt:lpstr>
      <vt:lpstr>Maximum likelihood estimation</vt:lpstr>
      <vt:lpstr>Let’s look at whether a person works</vt:lpstr>
      <vt:lpstr>Logit regression: whether have a job</vt:lpstr>
      <vt:lpstr>Comparing logit and probit</vt:lpstr>
      <vt:lpstr>Marginal effects</vt:lpstr>
      <vt:lpstr>Marginal effects</vt:lpstr>
      <vt:lpstr>Odds ratios</vt:lpstr>
      <vt:lpstr>Other post-estimation commands</vt:lpstr>
      <vt:lpstr>LR test - example</vt:lpstr>
      <vt:lpstr>LR test - example</vt:lpstr>
      <vt:lpstr>Again, specification is illustrative only</vt:lpstr>
      <vt:lpstr>Other models</vt:lpstr>
      <vt:lpstr>Competence in STATA</vt:lpstr>
      <vt:lpstr>SC968 Panel data methods for sociologists Lecture 1, part 2</vt:lpstr>
      <vt:lpstr>Overview</vt:lpstr>
      <vt:lpstr>Cross-sectional and longitudinal data</vt:lpstr>
      <vt:lpstr>Types of longitudinal data</vt:lpstr>
      <vt:lpstr>Analysis with longitudinal data</vt:lpstr>
      <vt:lpstr>The BHPS</vt:lpstr>
      <vt:lpstr>The BHPS</vt:lpstr>
      <vt:lpstr>Some BHPS files</vt:lpstr>
      <vt:lpstr>Person and household identifiers</vt:lpstr>
      <vt:lpstr>What it looks like: 4 waves of data, sorted by pid and wave.</vt:lpstr>
      <vt:lpstr>(Can also use ,nol option)</vt:lpstr>
      <vt:lpstr>Joining data sets together</vt:lpstr>
      <vt:lpstr>Whether appending or merging</vt:lpstr>
      <vt:lpstr>Appending</vt:lpstr>
      <vt:lpstr>Merging is more complicated</vt:lpstr>
      <vt:lpstr>Merging</vt:lpstr>
      <vt:lpstr>More on merging</vt:lpstr>
      <vt:lpstr>Long and wide forms</vt:lpstr>
      <vt:lpstr>Wide form</vt:lpstr>
      <vt:lpstr>The reshape command</vt:lpstr>
      <vt:lpstr>Simple models using longitudinal data</vt:lpstr>
      <vt:lpstr>But first: the GHQ</vt:lpstr>
      <vt:lpstr>GHQ</vt:lpstr>
      <vt:lpstr>GHQ</vt:lpstr>
      <vt:lpstr>Time-lagged models</vt:lpstr>
      <vt:lpstr>Generate lagged variable</vt:lpstr>
      <vt:lpstr>OLS, with lagged dependent variable</vt:lpstr>
      <vt:lpstr>Models of change</vt:lpstr>
      <vt:lpstr>Generate difference variables</vt:lpstr>
      <vt:lpstr>Check for sensible results!</vt:lpstr>
      <vt:lpstr>More checking….</vt:lpstr>
      <vt:lpstr>Issues</vt:lpstr>
      <vt:lpstr>Results</vt:lpstr>
    </vt:vector>
  </TitlesOfParts>
  <Company>ISER University of Essex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dc:title>
  <dc:creator>Maria Iacovou</dc:creator>
  <cp:lastModifiedBy>rrluthra</cp:lastModifiedBy>
  <cp:revision>165</cp:revision>
  <dcterms:created xsi:type="dcterms:W3CDTF">2008-08-26T11:00:47Z</dcterms:created>
  <dcterms:modified xsi:type="dcterms:W3CDTF">2014-01-13T11:21:17Z</dcterms:modified>
</cp:coreProperties>
</file>