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Layouts/slideLayout13.xml" ContentType="application/vnd.openxmlformats-officedocument.presentationml.slideLayout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doc" ContentType="application/msword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67"/>
  </p:handoutMasterIdLst>
  <p:sldIdLst>
    <p:sldId id="258" r:id="rId2"/>
    <p:sldId id="259" r:id="rId3"/>
    <p:sldId id="260" r:id="rId4"/>
    <p:sldId id="319" r:id="rId5"/>
    <p:sldId id="262" r:id="rId6"/>
    <p:sldId id="263" r:id="rId7"/>
    <p:sldId id="264" r:id="rId8"/>
    <p:sldId id="265" r:id="rId9"/>
    <p:sldId id="320" r:id="rId10"/>
    <p:sldId id="266" r:id="rId11"/>
    <p:sldId id="267" r:id="rId12"/>
    <p:sldId id="268" r:id="rId13"/>
    <p:sldId id="270" r:id="rId14"/>
    <p:sldId id="321" r:id="rId15"/>
    <p:sldId id="269" r:id="rId16"/>
    <p:sldId id="322" r:id="rId17"/>
    <p:sldId id="323" r:id="rId18"/>
    <p:sldId id="328" r:id="rId19"/>
    <p:sldId id="324" r:id="rId20"/>
    <p:sldId id="271" r:id="rId21"/>
    <p:sldId id="325" r:id="rId22"/>
    <p:sldId id="326" r:id="rId23"/>
    <p:sldId id="272" r:id="rId24"/>
    <p:sldId id="327" r:id="rId25"/>
    <p:sldId id="273" r:id="rId26"/>
    <p:sldId id="274" r:id="rId27"/>
    <p:sldId id="275" r:id="rId28"/>
    <p:sldId id="313" r:id="rId29"/>
    <p:sldId id="279" r:id="rId30"/>
    <p:sldId id="280" r:id="rId31"/>
    <p:sldId id="281" r:id="rId32"/>
    <p:sldId id="282" r:id="rId33"/>
    <p:sldId id="283" r:id="rId34"/>
    <p:sldId id="284" r:id="rId35"/>
    <p:sldId id="314" r:id="rId36"/>
    <p:sldId id="285" r:id="rId37"/>
    <p:sldId id="287" r:id="rId38"/>
    <p:sldId id="315" r:id="rId39"/>
    <p:sldId id="288" r:id="rId40"/>
    <p:sldId id="289" r:id="rId41"/>
    <p:sldId id="290" r:id="rId42"/>
    <p:sldId id="317" r:id="rId43"/>
    <p:sldId id="291" r:id="rId44"/>
    <p:sldId id="292" r:id="rId45"/>
    <p:sldId id="331" r:id="rId46"/>
    <p:sldId id="293" r:id="rId47"/>
    <p:sldId id="294" r:id="rId48"/>
    <p:sldId id="318" r:id="rId49"/>
    <p:sldId id="329" r:id="rId50"/>
    <p:sldId id="330" r:id="rId51"/>
    <p:sldId id="295" r:id="rId52"/>
    <p:sldId id="296" r:id="rId53"/>
    <p:sldId id="297" r:id="rId54"/>
    <p:sldId id="316" r:id="rId55"/>
    <p:sldId id="300" r:id="rId56"/>
    <p:sldId id="301" r:id="rId57"/>
    <p:sldId id="304" r:id="rId58"/>
    <p:sldId id="305" r:id="rId59"/>
    <p:sldId id="306" r:id="rId60"/>
    <p:sldId id="307" r:id="rId61"/>
    <p:sldId id="308" r:id="rId62"/>
    <p:sldId id="309" r:id="rId63"/>
    <p:sldId id="310" r:id="rId64"/>
    <p:sldId id="311" r:id="rId65"/>
    <p:sldId id="312" r:id="rId66"/>
  </p:sldIdLst>
  <p:sldSz cx="9144000" cy="6858000" type="screen4x3"/>
  <p:notesSz cx="6669088" cy="97536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42" autoAdjust="0"/>
    <p:restoredTop sz="94643" autoAdjust="0"/>
  </p:normalViewPr>
  <p:slideViewPr>
    <p:cSldViewPr>
      <p:cViewPr varScale="1">
        <p:scale>
          <a:sx n="106" d="100"/>
          <a:sy n="106" d="100"/>
        </p:scale>
        <p:origin x="-12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38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665" cy="488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85" tIns="44892" rIns="89785" bIns="4489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866" y="0"/>
            <a:ext cx="2890665" cy="488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85" tIns="44892" rIns="89785" bIns="4489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7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3815"/>
            <a:ext cx="2890665" cy="48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85" tIns="44892" rIns="89785" bIns="4489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7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866" y="9263815"/>
            <a:ext cx="2890665" cy="48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85" tIns="44892" rIns="89785" bIns="4489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178566E-B394-4D59-A1D3-837B95EBE4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086600" y="6248400"/>
            <a:ext cx="1524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2209800" y="6248400"/>
            <a:ext cx="12192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5E0EC161-CE4A-46C5-A087-DD490492E0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3400" y="179388"/>
            <a:ext cx="1933575" cy="6478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0" y="179388"/>
            <a:ext cx="5651500" cy="6478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8275" y="179388"/>
            <a:ext cx="7377113" cy="900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079500" y="1258888"/>
            <a:ext cx="7737475" cy="5399087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438275" y="179388"/>
            <a:ext cx="7377113" cy="900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9500" y="1258888"/>
            <a:ext cx="3792538" cy="2622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4438" y="1258888"/>
            <a:ext cx="3792537" cy="2622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079500" y="4033838"/>
            <a:ext cx="3792538" cy="26241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4438" y="4033838"/>
            <a:ext cx="3792537" cy="26241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9500" y="1258888"/>
            <a:ext cx="3792538" cy="5399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4438" y="1258888"/>
            <a:ext cx="3792537" cy="5399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38275" y="179388"/>
            <a:ext cx="7377113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9500" y="1258888"/>
            <a:ext cx="7737475" cy="539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5949950"/>
            <a:ext cx="936625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0183" name="Line 7"/>
          <p:cNvSpPr>
            <a:spLocks noChangeShapeType="1"/>
          </p:cNvSpPr>
          <p:nvPr userDrawn="1"/>
        </p:nvSpPr>
        <p:spPr bwMode="auto">
          <a:xfrm flipH="1" flipV="1">
            <a:off x="165100" y="1079500"/>
            <a:ext cx="8648700" cy="158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0184" name="Oval 8"/>
          <p:cNvSpPr>
            <a:spLocks noChangeArrowheads="1"/>
          </p:cNvSpPr>
          <p:nvPr/>
        </p:nvSpPr>
        <p:spPr bwMode="auto">
          <a:xfrm>
            <a:off x="152400" y="549275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0185" name="Oval 9"/>
          <p:cNvSpPr>
            <a:spLocks noChangeArrowheads="1"/>
          </p:cNvSpPr>
          <p:nvPr/>
        </p:nvSpPr>
        <p:spPr bwMode="auto">
          <a:xfrm>
            <a:off x="539750" y="54927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0186" name="Oval 10"/>
          <p:cNvSpPr>
            <a:spLocks noChangeArrowheads="1"/>
          </p:cNvSpPr>
          <p:nvPr/>
        </p:nvSpPr>
        <p:spPr bwMode="auto">
          <a:xfrm>
            <a:off x="927100" y="549275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1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1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5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3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4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5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6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7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557338"/>
            <a:ext cx="7772400" cy="1470025"/>
          </a:xfrm>
        </p:spPr>
        <p:txBody>
          <a:bodyPr/>
          <a:lstStyle/>
          <a:p>
            <a:pPr eaLnBrk="1" hangingPunct="1"/>
            <a:r>
              <a:rPr lang="en-GB" sz="2500" smtClean="0"/>
              <a:t>SC968: Panel Data Methods for Sociologists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500438"/>
            <a:ext cx="6400800" cy="1752600"/>
          </a:xfrm>
        </p:spPr>
        <p:txBody>
          <a:bodyPr/>
          <a:lstStyle/>
          <a:p>
            <a:pPr eaLnBrk="1" hangingPunct="1"/>
            <a:r>
              <a:rPr lang="en-GB" sz="3600" smtClean="0"/>
              <a:t>Introduction to survival/event history models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Duration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dirty="0" smtClean="0"/>
              <a:t>Event history analysis </a:t>
            </a:r>
            <a:r>
              <a:rPr lang="en-GB" sz="2400" dirty="0" smtClean="0"/>
              <a:t>: analyzing the length of duration, i.e. the length of time between the onset of risk and the occurrence of an event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dirty="0" smtClean="0"/>
              <a:t>Examples</a:t>
            </a:r>
            <a:endParaRPr lang="en-GB" sz="2400" dirty="0" smtClean="0"/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dirty="0" smtClean="0"/>
              <a:t>Duration of marriage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dirty="0" smtClean="0"/>
              <a:t>Length of life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dirty="0" smtClean="0"/>
              <a:t>In practice we model the probability of a transition conditional on being in the risk set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3568" y="1556792"/>
          <a:ext cx="7776864" cy="3600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177"/>
                <a:gridCol w="2444157"/>
                <a:gridCol w="2055314"/>
                <a:gridCol w="1944216"/>
              </a:tblGrid>
              <a:tr h="1189122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Person ID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Married (Onset of risk)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Divorce (event)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End of observation period</a:t>
                      </a:r>
                      <a:endParaRPr lang="en-GB" dirty="0"/>
                    </a:p>
                  </a:txBody>
                  <a:tcPr/>
                </a:tc>
              </a:tr>
              <a:tr h="482256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01/01/1991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-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01/01/2008</a:t>
                      </a:r>
                      <a:endParaRPr lang="en-GB" dirty="0"/>
                    </a:p>
                  </a:txBody>
                  <a:tcPr/>
                </a:tc>
              </a:tr>
              <a:tr h="482256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01/01/1991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01/01/2000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01/01/2000</a:t>
                      </a:r>
                      <a:endParaRPr lang="en-GB" dirty="0"/>
                    </a:p>
                  </a:txBody>
                  <a:tcPr/>
                </a:tc>
              </a:tr>
              <a:tr h="482256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01/01/1995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-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01/01/2005</a:t>
                      </a:r>
                      <a:endParaRPr lang="en-GB" dirty="0"/>
                    </a:p>
                  </a:txBody>
                  <a:tcPr/>
                </a:tc>
              </a:tr>
              <a:tr h="482256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01/01/1994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01/07/2004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01/07/2004</a:t>
                      </a:r>
                      <a:endParaRPr lang="en-GB" dirty="0"/>
                    </a:p>
                  </a:txBody>
                  <a:tcPr/>
                </a:tc>
              </a:tr>
              <a:tr h="48225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Calendar time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1116013" y="1268413"/>
          <a:ext cx="7737475" cy="5397500"/>
        </p:xfrm>
        <a:graphic>
          <a:graphicData uri="http://schemas.openxmlformats.org/presentationml/2006/ole">
            <p:oleObj spid="_x0000_s1026" name="Chart" r:id="rId3" imgW="8229600" imgH="4524221" progId="MSGraph.Chart.8">
              <p:embed followColorScheme="full"/>
            </p:oleObj>
          </a:graphicData>
        </a:graphic>
      </p:graphicFrame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1258888" y="1557338"/>
            <a:ext cx="0" cy="46085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1258888" y="6165850"/>
            <a:ext cx="66976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80288" y="1484313"/>
            <a:ext cx="71437" cy="489743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1331913" y="1989138"/>
            <a:ext cx="6048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331913" y="3284538"/>
            <a:ext cx="31686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2771775" y="4652963"/>
            <a:ext cx="33845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2411413" y="5589588"/>
            <a:ext cx="33845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1095375" y="6184900"/>
            <a:ext cx="7653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1991         1994      1997        2000       2003          2006           2009</a:t>
            </a:r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 flipH="1">
            <a:off x="7451725" y="3213100"/>
            <a:ext cx="720725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7935913" y="2297113"/>
            <a:ext cx="11620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Study </a:t>
            </a:r>
          </a:p>
          <a:p>
            <a:r>
              <a:rPr lang="en-GB"/>
              <a:t>follow-up </a:t>
            </a:r>
          </a:p>
          <a:p>
            <a:r>
              <a:rPr lang="en-GB"/>
              <a:t>ended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0"/>
            <a:ext cx="7078663" cy="1143000"/>
          </a:xfrm>
        </p:spPr>
        <p:txBody>
          <a:bodyPr/>
          <a:lstStyle/>
          <a:p>
            <a:pPr eaLnBrk="1" hangingPunct="1"/>
            <a:r>
              <a:rPr lang="en-GB" smtClean="0"/>
              <a:t>Censoring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209160" cy="5040313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Ideally:  observe individual since the onset of risk until event has occurred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...very demanding in terms of data collection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2100" dirty="0" smtClean="0"/>
              <a:t>(ex: risk of death starts when one is born)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Usually</a:t>
            </a:r>
            <a:r>
              <a:rPr lang="en-GB" sz="2400" dirty="0" smtClean="0">
                <a:sym typeface="Wingdings" pitchFamily="2" charset="2"/>
              </a:rPr>
              <a:t>– incomplete data  censoring</a:t>
            </a:r>
            <a:endParaRPr lang="en-GB" sz="2400" dirty="0" smtClean="0"/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An observation is censored if it has incomplete </a:t>
            </a:r>
            <a:r>
              <a:rPr lang="en-GB" sz="2400" dirty="0" smtClean="0"/>
              <a:t>information</a:t>
            </a:r>
            <a:r>
              <a:rPr lang="en-GB" sz="2400" dirty="0" smtClean="0">
                <a:sym typeface="Wingdings" pitchFamily="2" charset="2"/>
              </a:rPr>
              <a:t> cannot accurately measure duration</a:t>
            </a:r>
            <a:endParaRPr lang="en-GB" sz="2400" dirty="0" smtClean="0"/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Types of censoring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2100" dirty="0" smtClean="0"/>
              <a:t>Right censoring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2100" dirty="0" smtClean="0"/>
              <a:t>Left censoring</a:t>
            </a:r>
          </a:p>
          <a:p>
            <a:pPr lvl="1" eaLnBrk="1" hangingPunct="1">
              <a:spcAft>
                <a:spcPct val="20000"/>
              </a:spcAft>
            </a:pPr>
            <a:endParaRPr lang="en-GB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Censoring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GB" sz="2200" u="sng" dirty="0" smtClean="0"/>
              <a:t>Right censoring</a:t>
            </a:r>
            <a:r>
              <a:rPr lang="en-GB" sz="2200" dirty="0" smtClean="0"/>
              <a:t>: the person did not experience the event during the time that they were studied</a:t>
            </a:r>
          </a:p>
          <a:p>
            <a:pPr eaLnBrk="1" hangingPunct="1">
              <a:spcAft>
                <a:spcPct val="20000"/>
              </a:spcAft>
            </a:pPr>
            <a:r>
              <a:rPr lang="en-GB" sz="2200" dirty="0" smtClean="0"/>
              <a:t>Common reasons for right censoring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dirty="0" smtClean="0"/>
              <a:t>the study ends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dirty="0" smtClean="0"/>
              <a:t>the person drops-out of the study</a:t>
            </a:r>
          </a:p>
          <a:p>
            <a:pPr eaLnBrk="1" hangingPunct="1">
              <a:spcAft>
                <a:spcPct val="20000"/>
              </a:spcAft>
            </a:pPr>
            <a:r>
              <a:rPr lang="en-GB" sz="2200" dirty="0" smtClean="0"/>
              <a:t>We do not know when the person experiences the event but we </a:t>
            </a:r>
            <a:r>
              <a:rPr lang="en-GB" sz="2200" u="sng" dirty="0" smtClean="0"/>
              <a:t>do know </a:t>
            </a:r>
            <a:r>
              <a:rPr lang="en-GB" sz="2200" dirty="0" smtClean="0"/>
              <a:t>that it is later than a given time T</a:t>
            </a:r>
          </a:p>
          <a:p>
            <a:r>
              <a:rPr lang="en-GB" sz="2200" u="sng" dirty="0" smtClean="0"/>
              <a:t>Left censoring: </a:t>
            </a:r>
            <a:r>
              <a:rPr lang="en-GB" sz="2200" dirty="0" smtClean="0"/>
              <a:t>the person became at risk before we started observing her</a:t>
            </a:r>
          </a:p>
          <a:p>
            <a:pPr lvl="1"/>
            <a:r>
              <a:rPr lang="en-GB" sz="1900" dirty="0" smtClean="0"/>
              <a:t>We do not know when the person entered the risk set</a:t>
            </a:r>
            <a:r>
              <a:rPr lang="en-GB" sz="1900" dirty="0" smtClean="0">
                <a:sym typeface="Wingdings" pitchFamily="2" charset="2"/>
              </a:rPr>
              <a:t>  EHA cannot deal with</a:t>
            </a:r>
          </a:p>
          <a:p>
            <a:pPr lvl="1"/>
            <a:r>
              <a:rPr lang="en-GB" sz="1900" dirty="0" smtClean="0">
                <a:sym typeface="Wingdings" pitchFamily="2" charset="2"/>
              </a:rPr>
              <a:t>We know when the person entered the risk set condition on the person having survived long enough to enter the study</a:t>
            </a:r>
          </a:p>
          <a:p>
            <a:r>
              <a:rPr lang="en-GB" sz="2200" dirty="0" smtClean="0"/>
              <a:t>Censoring independent of </a:t>
            </a:r>
            <a:r>
              <a:rPr lang="en-GB" sz="2200" smtClean="0"/>
              <a:t>survival processes!!</a:t>
            </a:r>
            <a:endParaRPr lang="en-GB" sz="2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92275" y="0"/>
            <a:ext cx="6321425" cy="1143000"/>
          </a:xfrm>
        </p:spPr>
        <p:txBody>
          <a:bodyPr/>
          <a:lstStyle/>
          <a:p>
            <a:pPr eaLnBrk="1" hangingPunct="1"/>
            <a:r>
              <a:rPr lang="en-GB" smtClean="0"/>
              <a:t>Study time in years</a:t>
            </a:r>
          </a:p>
        </p:txBody>
      </p:sp>
      <p:sp>
        <p:nvSpPr>
          <p:cNvPr id="28675" name="Line 3"/>
          <p:cNvSpPr>
            <a:spLocks noChangeShapeType="1"/>
          </p:cNvSpPr>
          <p:nvPr/>
        </p:nvSpPr>
        <p:spPr bwMode="auto">
          <a:xfrm>
            <a:off x="1258888" y="1557338"/>
            <a:ext cx="0" cy="46085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1258888" y="6165850"/>
            <a:ext cx="66976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1331913" y="1916113"/>
            <a:ext cx="5184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1331913" y="3284538"/>
            <a:ext cx="25193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1331913" y="5661025"/>
            <a:ext cx="3095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8680" name="Text Box 9"/>
          <p:cNvSpPr txBox="1">
            <a:spLocks noChangeArrowheads="1"/>
          </p:cNvSpPr>
          <p:nvPr/>
        </p:nvSpPr>
        <p:spPr bwMode="auto">
          <a:xfrm>
            <a:off x="1095375" y="6184900"/>
            <a:ext cx="7653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 0           3           6           9          12          15          18</a:t>
            </a:r>
          </a:p>
        </p:txBody>
      </p:sp>
      <p:sp>
        <p:nvSpPr>
          <p:cNvPr id="28681" name="Text Box 10"/>
          <p:cNvSpPr txBox="1">
            <a:spLocks noChangeArrowheads="1"/>
          </p:cNvSpPr>
          <p:nvPr/>
        </p:nvSpPr>
        <p:spPr bwMode="auto">
          <a:xfrm>
            <a:off x="6640513" y="172085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censored</a:t>
            </a:r>
          </a:p>
        </p:txBody>
      </p:sp>
      <p:sp>
        <p:nvSpPr>
          <p:cNvPr id="28682" name="Text Box 11"/>
          <p:cNvSpPr txBox="1">
            <a:spLocks noChangeArrowheads="1"/>
          </p:cNvSpPr>
          <p:nvPr/>
        </p:nvSpPr>
        <p:spPr bwMode="auto">
          <a:xfrm>
            <a:off x="6659563" y="5373688"/>
            <a:ext cx="7493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event</a:t>
            </a:r>
          </a:p>
        </p:txBody>
      </p:sp>
      <p:sp>
        <p:nvSpPr>
          <p:cNvPr id="28683" name="Text Box 12"/>
          <p:cNvSpPr txBox="1">
            <a:spLocks noChangeArrowheads="1"/>
          </p:cNvSpPr>
          <p:nvPr/>
        </p:nvSpPr>
        <p:spPr bwMode="auto">
          <a:xfrm>
            <a:off x="6659563" y="4437063"/>
            <a:ext cx="1123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censored</a:t>
            </a:r>
          </a:p>
        </p:txBody>
      </p:sp>
      <p:sp>
        <p:nvSpPr>
          <p:cNvPr id="28684" name="Text Box 13"/>
          <p:cNvSpPr txBox="1">
            <a:spLocks noChangeArrowheads="1"/>
          </p:cNvSpPr>
          <p:nvPr/>
        </p:nvSpPr>
        <p:spPr bwMode="auto">
          <a:xfrm>
            <a:off x="6804025" y="3068638"/>
            <a:ext cx="742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event</a:t>
            </a:r>
          </a:p>
        </p:txBody>
      </p:sp>
      <p:sp>
        <p:nvSpPr>
          <p:cNvPr id="28685" name="Line 7"/>
          <p:cNvSpPr>
            <a:spLocks noChangeShapeType="1"/>
          </p:cNvSpPr>
          <p:nvPr/>
        </p:nvSpPr>
        <p:spPr bwMode="auto">
          <a:xfrm>
            <a:off x="1331913" y="4581525"/>
            <a:ext cx="2879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a special set of methods?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200" dirty="0" smtClean="0"/>
              <a:t>duration =continuous variable</a:t>
            </a:r>
            <a:r>
              <a:rPr lang="en-GB" sz="2200" dirty="0" smtClean="0">
                <a:sym typeface="Wingdings" pitchFamily="2" charset="2"/>
              </a:rPr>
              <a:t> why not OLS?</a:t>
            </a:r>
          </a:p>
          <a:p>
            <a:r>
              <a:rPr lang="en-GB" sz="2200" dirty="0" smtClean="0">
                <a:sym typeface="Wingdings" pitchFamily="2" charset="2"/>
              </a:rPr>
              <a:t>Censoring</a:t>
            </a:r>
          </a:p>
          <a:p>
            <a:pPr lvl="1"/>
            <a:r>
              <a:rPr lang="en-GB" sz="1900" dirty="0" smtClean="0">
                <a:sym typeface="Wingdings" pitchFamily="2" charset="2"/>
              </a:rPr>
              <a:t>If excluding  higher probability to throw out longer durations</a:t>
            </a:r>
          </a:p>
          <a:p>
            <a:pPr lvl="1"/>
            <a:r>
              <a:rPr lang="en-GB" sz="1900" dirty="0" smtClean="0">
                <a:sym typeface="Wingdings" pitchFamily="2" charset="2"/>
              </a:rPr>
              <a:t>If treating as complete </a:t>
            </a:r>
            <a:r>
              <a:rPr lang="en-GB" sz="1900" dirty="0" err="1" smtClean="0">
                <a:sym typeface="Wingdings" pitchFamily="2" charset="2"/>
              </a:rPr>
              <a:t>mis</a:t>
            </a:r>
            <a:r>
              <a:rPr lang="en-GB" sz="1900" dirty="0" smtClean="0">
                <a:sym typeface="Wingdings" pitchFamily="2" charset="2"/>
              </a:rPr>
              <a:t>-measurement of duration</a:t>
            </a:r>
          </a:p>
          <a:p>
            <a:r>
              <a:rPr lang="en-GB" sz="2200" dirty="0" smtClean="0">
                <a:sym typeface="Wingdings" pitchFamily="2" charset="2"/>
              </a:rPr>
              <a:t>Non normality of residuals</a:t>
            </a:r>
          </a:p>
          <a:p>
            <a:r>
              <a:rPr lang="en-GB" sz="2200" dirty="0" smtClean="0">
                <a:sym typeface="Wingdings" pitchFamily="2" charset="2"/>
              </a:rPr>
              <a:t>Time varying co-</a:t>
            </a:r>
            <a:r>
              <a:rPr lang="en-GB" sz="2200" dirty="0" err="1" smtClean="0">
                <a:sym typeface="Wingdings" pitchFamily="2" charset="2"/>
              </a:rPr>
              <a:t>variates</a:t>
            </a:r>
            <a:endParaRPr lang="en-GB" sz="2200" dirty="0" smtClean="0">
              <a:sym typeface="Wingdings" pitchFamily="2" charset="2"/>
            </a:endParaRPr>
          </a:p>
          <a:p>
            <a:r>
              <a:rPr lang="en-GB" sz="2200" dirty="0" smtClean="0">
                <a:sym typeface="Wingdings" pitchFamily="2" charset="2"/>
              </a:rPr>
              <a:t>Interested in the probability of a transition at any given time rather than in the length of complete spells</a:t>
            </a:r>
          </a:p>
          <a:p>
            <a:r>
              <a:rPr lang="en-GB" sz="2200" dirty="0" smtClean="0">
                <a:sym typeface="Wingdings" pitchFamily="2" charset="2"/>
              </a:rPr>
              <a:t>Need to simultaneously take into account:</a:t>
            </a:r>
          </a:p>
          <a:p>
            <a:pPr lvl="1"/>
            <a:r>
              <a:rPr lang="en-GB" sz="1900" dirty="0" smtClean="0">
                <a:sym typeface="Wingdings" pitchFamily="2" charset="2"/>
              </a:rPr>
              <a:t>Whether the event has taken place or not</a:t>
            </a:r>
          </a:p>
          <a:p>
            <a:pPr lvl="1"/>
            <a:r>
              <a:rPr lang="en-GB" sz="1900" dirty="0" smtClean="0">
                <a:sym typeface="Wingdings" pitchFamily="2" charset="2"/>
              </a:rPr>
              <a:t>The length of the period at risk before the event </a:t>
            </a:r>
            <a:r>
              <a:rPr lang="en-GB" sz="1900" dirty="0" smtClean="0">
                <a:sym typeface="Wingdings" pitchFamily="2" charset="2"/>
              </a:rPr>
              <a:t>occurred</a:t>
            </a:r>
            <a:endParaRPr lang="en-GB" sz="1900" dirty="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Survival function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Length of time (duration) before an event occurs (length of ‘spell’-T) </a:t>
            </a:r>
            <a:r>
              <a:rPr lang="en-GB" sz="2400" dirty="0" smtClean="0">
                <a:sym typeface="Wingdings" pitchFamily="2" charset="2"/>
              </a:rPr>
              <a:t> </a:t>
            </a:r>
            <a:endParaRPr lang="en-GB" sz="2100" dirty="0" smtClean="0">
              <a:sym typeface="Wingdings" pitchFamily="2" charset="2"/>
            </a:endParaRPr>
          </a:p>
          <a:p>
            <a:pPr lvl="1"/>
            <a:r>
              <a:rPr lang="en-GB" sz="2000" dirty="0" smtClean="0">
                <a:sym typeface="Wingdings" pitchFamily="2" charset="2"/>
              </a:rPr>
              <a:t>probability density function (</a:t>
            </a:r>
            <a:r>
              <a:rPr lang="en-GB" sz="2000" dirty="0" err="1" smtClean="0">
                <a:sym typeface="Wingdings" pitchFamily="2" charset="2"/>
              </a:rPr>
              <a:t>pdf</a:t>
            </a:r>
            <a:r>
              <a:rPr lang="en-GB" sz="2000" dirty="0" smtClean="0">
                <a:sym typeface="Wingdings" pitchFamily="2" charset="2"/>
              </a:rPr>
              <a:t>)- f(t)</a:t>
            </a:r>
          </a:p>
          <a:p>
            <a:pPr lvl="2">
              <a:buNone/>
            </a:pPr>
            <a:r>
              <a:rPr lang="en-GB" sz="2000" dirty="0" smtClean="0">
                <a:sym typeface="Wingdings" pitchFamily="2" charset="2"/>
              </a:rPr>
              <a:t>f(t)= </a:t>
            </a:r>
            <a:r>
              <a:rPr lang="en-GB" sz="2000" dirty="0" err="1" smtClean="0">
                <a:sym typeface="Wingdings" pitchFamily="2" charset="2"/>
              </a:rPr>
              <a:t>lim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u="sng" dirty="0" smtClean="0">
                <a:sym typeface="Wingdings" pitchFamily="2" charset="2"/>
              </a:rPr>
              <a:t>Pr(t&lt;=T&lt;=t+</a:t>
            </a:r>
            <a:r>
              <a:rPr lang="el-GR" sz="2000" u="sng" dirty="0" smtClean="0">
                <a:latin typeface="Arial"/>
                <a:cs typeface="Arial"/>
                <a:sym typeface="Wingdings" pitchFamily="2" charset="2"/>
              </a:rPr>
              <a:t>Δ</a:t>
            </a:r>
            <a:r>
              <a:rPr lang="en-GB" sz="2000" u="sng" dirty="0" smtClean="0">
                <a:latin typeface="Arial"/>
                <a:cs typeface="Arial"/>
                <a:sym typeface="Wingdings" pitchFamily="2" charset="2"/>
              </a:rPr>
              <a:t>t)  </a:t>
            </a:r>
            <a:r>
              <a:rPr lang="en-GB" sz="2000" dirty="0" smtClean="0">
                <a:latin typeface="Arial"/>
                <a:cs typeface="Arial"/>
                <a:sym typeface="Wingdings" pitchFamily="2" charset="2"/>
              </a:rPr>
              <a:t>= </a:t>
            </a:r>
            <a:r>
              <a:rPr lang="el-GR" sz="2000" dirty="0" smtClean="0">
                <a:latin typeface="Arial"/>
                <a:cs typeface="Arial"/>
                <a:sym typeface="Wingdings" pitchFamily="2" charset="2"/>
              </a:rPr>
              <a:t>δ</a:t>
            </a:r>
            <a:r>
              <a:rPr lang="en-GB" sz="2000" dirty="0" smtClean="0">
                <a:latin typeface="Arial"/>
                <a:cs typeface="Arial"/>
                <a:sym typeface="Wingdings" pitchFamily="2" charset="2"/>
              </a:rPr>
              <a:t>F(t) </a:t>
            </a:r>
            <a:r>
              <a:rPr lang="el-GR" sz="2000" dirty="0" smtClean="0">
                <a:latin typeface="Arial"/>
                <a:cs typeface="Arial"/>
                <a:sym typeface="Wingdings" pitchFamily="2" charset="2"/>
              </a:rPr>
              <a:t>δ</a:t>
            </a:r>
            <a:r>
              <a:rPr lang="en-GB" sz="2000" dirty="0" smtClean="0">
                <a:latin typeface="Arial"/>
                <a:cs typeface="Arial"/>
                <a:sym typeface="Wingdings" pitchFamily="2" charset="2"/>
              </a:rPr>
              <a:t>t</a:t>
            </a:r>
            <a:endParaRPr lang="en-GB" sz="2000" u="sng" dirty="0" smtClean="0">
              <a:sym typeface="Wingdings" pitchFamily="2" charset="2"/>
            </a:endParaRPr>
          </a:p>
          <a:p>
            <a:pPr lvl="2">
              <a:buNone/>
            </a:pPr>
            <a:r>
              <a:rPr lang="en-GB" sz="1100" dirty="0" smtClean="0">
                <a:sym typeface="Wingdings" pitchFamily="2" charset="2"/>
              </a:rPr>
              <a:t>	      </a:t>
            </a:r>
            <a:r>
              <a:rPr lang="el-GR" sz="1100" dirty="0" smtClean="0">
                <a:cs typeface="Arial"/>
                <a:sym typeface="Wingdings" pitchFamily="2" charset="2"/>
              </a:rPr>
              <a:t> Δ</a:t>
            </a:r>
            <a:r>
              <a:rPr lang="en-GB" sz="1100" dirty="0" smtClean="0">
                <a:cs typeface="Arial"/>
                <a:sym typeface="Wingdings" pitchFamily="2" charset="2"/>
              </a:rPr>
              <a:t>t0                 </a:t>
            </a:r>
            <a:r>
              <a:rPr lang="en-GB" sz="2000" dirty="0" smtClean="0">
                <a:cs typeface="Arial"/>
                <a:sym typeface="Wingdings" pitchFamily="2" charset="2"/>
              </a:rPr>
              <a:t> </a:t>
            </a:r>
            <a:r>
              <a:rPr lang="el-GR" sz="2000" dirty="0" smtClean="0">
                <a:cs typeface="Arial"/>
                <a:sym typeface="Wingdings" pitchFamily="2" charset="2"/>
              </a:rPr>
              <a:t>Δ</a:t>
            </a:r>
            <a:r>
              <a:rPr lang="en-GB" sz="2000" dirty="0" smtClean="0">
                <a:cs typeface="Arial"/>
                <a:sym typeface="Wingdings" pitchFamily="2" charset="2"/>
              </a:rPr>
              <a:t>t</a:t>
            </a:r>
            <a:endParaRPr lang="en-GB" sz="2000" dirty="0" smtClean="0">
              <a:sym typeface="Wingdings" pitchFamily="2" charset="2"/>
            </a:endParaRPr>
          </a:p>
          <a:p>
            <a:pPr lvl="1"/>
            <a:r>
              <a:rPr lang="en-GB" sz="2000" dirty="0" smtClean="0">
                <a:sym typeface="Wingdings" pitchFamily="2" charset="2"/>
              </a:rPr>
              <a:t>cumulative density function (</a:t>
            </a:r>
            <a:r>
              <a:rPr lang="en-GB" sz="2000" dirty="0" err="1" smtClean="0">
                <a:sym typeface="Wingdings" pitchFamily="2" charset="2"/>
              </a:rPr>
              <a:t>cdf</a:t>
            </a:r>
            <a:r>
              <a:rPr lang="en-GB" sz="2000" dirty="0" smtClean="0">
                <a:sym typeface="Wingdings" pitchFamily="2" charset="2"/>
              </a:rPr>
              <a:t>)- F(t)</a:t>
            </a:r>
          </a:p>
          <a:p>
            <a:pPr lvl="2">
              <a:buNone/>
            </a:pPr>
            <a:r>
              <a:rPr lang="en-GB" sz="2000" dirty="0" smtClean="0">
                <a:sym typeface="Wingdings" pitchFamily="2" charset="2"/>
              </a:rPr>
              <a:t>F(t)= Pr( T&lt;=t) =</a:t>
            </a:r>
            <a:r>
              <a:rPr lang="en-GB" sz="2000" dirty="0" smtClean="0">
                <a:latin typeface="Arial"/>
                <a:cs typeface="Arial"/>
                <a:sym typeface="Wingdings" pitchFamily="2" charset="2"/>
              </a:rPr>
              <a:t>∫f(t) </a:t>
            </a:r>
            <a:r>
              <a:rPr lang="en-GB" sz="2000" dirty="0" err="1" smtClean="0">
                <a:latin typeface="Arial"/>
                <a:cs typeface="Arial"/>
                <a:sym typeface="Wingdings" pitchFamily="2" charset="2"/>
              </a:rPr>
              <a:t>dt</a:t>
            </a:r>
            <a:endParaRPr lang="en-GB" sz="2000" dirty="0" smtClean="0">
              <a:latin typeface="Arial"/>
              <a:cs typeface="Arial"/>
              <a:sym typeface="Wingdings" pitchFamily="2" charset="2"/>
            </a:endParaRPr>
          </a:p>
          <a:p>
            <a:pPr lvl="2">
              <a:buNone/>
            </a:pPr>
            <a:endParaRPr lang="en-GB" sz="2000" dirty="0" smtClean="0">
              <a:sym typeface="Wingdings" pitchFamily="2" charset="2"/>
            </a:endParaRPr>
          </a:p>
          <a:p>
            <a:r>
              <a:rPr lang="en-GB" sz="2400" dirty="0" smtClean="0">
                <a:sym typeface="Wingdings" pitchFamily="2" charset="2"/>
              </a:rPr>
              <a:t>Survival function:</a:t>
            </a:r>
          </a:p>
          <a:p>
            <a:pPr lvl="1"/>
            <a:r>
              <a:rPr lang="en-GB" sz="2100" dirty="0" smtClean="0">
                <a:sym typeface="Wingdings" pitchFamily="2" charset="2"/>
              </a:rPr>
              <a:t>S(t)=1-F(t)</a:t>
            </a:r>
          </a:p>
          <a:p>
            <a:pPr lvl="1"/>
            <a:endParaRPr lang="en-GB" sz="2100" dirty="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Survival function</a:t>
            </a:r>
            <a:endParaRPr lang="en-GB" dirty="0"/>
          </a:p>
        </p:txBody>
      </p:sp>
      <p:cxnSp>
        <p:nvCxnSpPr>
          <p:cNvPr id="138" name="Straight Arrow Connector 137"/>
          <p:cNvCxnSpPr/>
          <p:nvPr/>
        </p:nvCxnSpPr>
        <p:spPr>
          <a:xfrm flipH="1">
            <a:off x="1763688" y="2492896"/>
            <a:ext cx="1728192" cy="288032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0" name="Group 159"/>
          <p:cNvGrpSpPr/>
          <p:nvPr/>
        </p:nvGrpSpPr>
        <p:grpSpPr>
          <a:xfrm>
            <a:off x="467544" y="3789039"/>
            <a:ext cx="4248473" cy="2333250"/>
            <a:chOff x="1403648" y="3861048"/>
            <a:chExt cx="5370711" cy="2405545"/>
          </a:xfrm>
        </p:grpSpPr>
        <p:cxnSp>
          <p:nvCxnSpPr>
            <p:cNvPr id="145" name="Straight Arrow Connector 144"/>
            <p:cNvCxnSpPr/>
            <p:nvPr/>
          </p:nvCxnSpPr>
          <p:spPr>
            <a:xfrm flipV="1">
              <a:off x="1403648" y="3861048"/>
              <a:ext cx="0" cy="2232248"/>
            </a:xfrm>
            <a:prstGeom prst="straightConnector1">
              <a:avLst/>
            </a:prstGeom>
            <a:ln w="1905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Arrow Connector 150"/>
            <p:cNvCxnSpPr/>
            <p:nvPr/>
          </p:nvCxnSpPr>
          <p:spPr>
            <a:xfrm>
              <a:off x="1403648" y="6093296"/>
              <a:ext cx="3528392" cy="0"/>
            </a:xfrm>
            <a:prstGeom prst="straightConnector1">
              <a:avLst/>
            </a:prstGeom>
            <a:ln w="1905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" name="Freeform 152"/>
            <p:cNvSpPr/>
            <p:nvPr/>
          </p:nvSpPr>
          <p:spPr>
            <a:xfrm>
              <a:off x="1430448" y="4273236"/>
              <a:ext cx="3521798" cy="1774479"/>
            </a:xfrm>
            <a:custGeom>
              <a:avLst/>
              <a:gdLst>
                <a:gd name="connsiteX0" fmla="*/ 0 w 3521798"/>
                <a:gd name="connsiteY0" fmla="*/ 1774479 h 1774479"/>
                <a:gd name="connsiteX1" fmla="*/ 280657 w 3521798"/>
                <a:gd name="connsiteY1" fmla="*/ 1358019 h 1774479"/>
                <a:gd name="connsiteX2" fmla="*/ 860079 w 3521798"/>
                <a:gd name="connsiteY2" fmla="*/ 977774 h 1774479"/>
                <a:gd name="connsiteX3" fmla="*/ 1729211 w 3521798"/>
                <a:gd name="connsiteY3" fmla="*/ 633742 h 1774479"/>
                <a:gd name="connsiteX4" fmla="*/ 2598344 w 3521798"/>
                <a:gd name="connsiteY4" fmla="*/ 353085 h 1774479"/>
                <a:gd name="connsiteX5" fmla="*/ 3313568 w 3521798"/>
                <a:gd name="connsiteY5" fmla="*/ 81481 h 1774479"/>
                <a:gd name="connsiteX6" fmla="*/ 3512744 w 3521798"/>
                <a:gd name="connsiteY6" fmla="*/ 9053 h 1774479"/>
                <a:gd name="connsiteX7" fmla="*/ 3512744 w 3521798"/>
                <a:gd name="connsiteY7" fmla="*/ 9053 h 1774479"/>
                <a:gd name="connsiteX8" fmla="*/ 3521798 w 3521798"/>
                <a:gd name="connsiteY8" fmla="*/ 0 h 1774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21798" h="1774479">
                  <a:moveTo>
                    <a:pt x="0" y="1774479"/>
                  </a:moveTo>
                  <a:cubicBezTo>
                    <a:pt x="68655" y="1632641"/>
                    <a:pt x="137311" y="1490803"/>
                    <a:pt x="280657" y="1358019"/>
                  </a:cubicBezTo>
                  <a:cubicBezTo>
                    <a:pt x="424003" y="1225235"/>
                    <a:pt x="618653" y="1098487"/>
                    <a:pt x="860079" y="977774"/>
                  </a:cubicBezTo>
                  <a:cubicBezTo>
                    <a:pt x="1101505" y="857061"/>
                    <a:pt x="1439500" y="737857"/>
                    <a:pt x="1729211" y="633742"/>
                  </a:cubicBezTo>
                  <a:cubicBezTo>
                    <a:pt x="2018922" y="529627"/>
                    <a:pt x="2334285" y="445128"/>
                    <a:pt x="2598344" y="353085"/>
                  </a:cubicBezTo>
                  <a:cubicBezTo>
                    <a:pt x="2862403" y="261042"/>
                    <a:pt x="3161168" y="138820"/>
                    <a:pt x="3313568" y="81481"/>
                  </a:cubicBezTo>
                  <a:cubicBezTo>
                    <a:pt x="3465968" y="24142"/>
                    <a:pt x="3512744" y="9053"/>
                    <a:pt x="3512744" y="9053"/>
                  </a:cubicBezTo>
                  <a:lnTo>
                    <a:pt x="3512744" y="9053"/>
                  </a:lnTo>
                  <a:lnTo>
                    <a:pt x="3521798" y="0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5004049" y="5949280"/>
              <a:ext cx="1770310" cy="317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Duration (T)</a:t>
              </a:r>
              <a:endParaRPr lang="en-GB" sz="1400" dirty="0"/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1619672" y="3861048"/>
              <a:ext cx="8763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CDF</a:t>
              </a:r>
              <a:endParaRPr lang="en-GB" dirty="0"/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395536" y="1340768"/>
            <a:ext cx="4252973" cy="2179985"/>
            <a:chOff x="1061610" y="1412776"/>
            <a:chExt cx="4252973" cy="2179985"/>
          </a:xfrm>
        </p:grpSpPr>
        <p:grpSp>
          <p:nvGrpSpPr>
            <p:cNvPr id="156" name="Group 155"/>
            <p:cNvGrpSpPr/>
            <p:nvPr/>
          </p:nvGrpSpPr>
          <p:grpSpPr>
            <a:xfrm>
              <a:off x="1061610" y="1484784"/>
              <a:ext cx="4252973" cy="2107977"/>
              <a:chOff x="1403648" y="1556792"/>
              <a:chExt cx="4536504" cy="2107977"/>
            </a:xfrm>
          </p:grpSpPr>
          <p:sp>
            <p:nvSpPr>
              <p:cNvPr id="8" name="Freeform 7"/>
              <p:cNvSpPr/>
              <p:nvPr/>
            </p:nvSpPr>
            <p:spPr>
              <a:xfrm>
                <a:off x="1475656" y="1844824"/>
                <a:ext cx="2880320" cy="1584176"/>
              </a:xfrm>
              <a:custGeom>
                <a:avLst/>
                <a:gdLst>
                  <a:gd name="connsiteX0" fmla="*/ 0 w 2942376"/>
                  <a:gd name="connsiteY0" fmla="*/ 1593410 h 1656784"/>
                  <a:gd name="connsiteX1" fmla="*/ 371192 w 2942376"/>
                  <a:gd name="connsiteY1" fmla="*/ 1213164 h 1656784"/>
                  <a:gd name="connsiteX2" fmla="*/ 633743 w 2942376"/>
                  <a:gd name="connsiteY2" fmla="*/ 497941 h 1656784"/>
                  <a:gd name="connsiteX3" fmla="*/ 1041149 w 2942376"/>
                  <a:gd name="connsiteY3" fmla="*/ 45267 h 1656784"/>
                  <a:gd name="connsiteX4" fmla="*/ 1692998 w 2942376"/>
                  <a:gd name="connsiteY4" fmla="*/ 769545 h 1656784"/>
                  <a:gd name="connsiteX5" fmla="*/ 1964602 w 2942376"/>
                  <a:gd name="connsiteY5" fmla="*/ 1348966 h 1656784"/>
                  <a:gd name="connsiteX6" fmla="*/ 2942376 w 2942376"/>
                  <a:gd name="connsiteY6" fmla="*/ 1656784 h 16567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942376" h="1656784">
                    <a:moveTo>
                      <a:pt x="0" y="1593410"/>
                    </a:moveTo>
                    <a:cubicBezTo>
                      <a:pt x="132784" y="1494576"/>
                      <a:pt x="265568" y="1395742"/>
                      <a:pt x="371192" y="1213164"/>
                    </a:cubicBezTo>
                    <a:cubicBezTo>
                      <a:pt x="476816" y="1030586"/>
                      <a:pt x="522084" y="692591"/>
                      <a:pt x="633743" y="497941"/>
                    </a:cubicBezTo>
                    <a:cubicBezTo>
                      <a:pt x="745403" y="303292"/>
                      <a:pt x="864607" y="0"/>
                      <a:pt x="1041149" y="45267"/>
                    </a:cubicBezTo>
                    <a:cubicBezTo>
                      <a:pt x="1217691" y="90534"/>
                      <a:pt x="1539089" y="552262"/>
                      <a:pt x="1692998" y="769545"/>
                    </a:cubicBezTo>
                    <a:cubicBezTo>
                      <a:pt x="1846907" y="986828"/>
                      <a:pt x="1756372" y="1201093"/>
                      <a:pt x="1964602" y="1348966"/>
                    </a:cubicBezTo>
                    <a:cubicBezTo>
                      <a:pt x="2172832" y="1496839"/>
                      <a:pt x="2557604" y="1576811"/>
                      <a:pt x="2942376" y="1656784"/>
                    </a:cubicBezTo>
                  </a:path>
                </a:pathLst>
              </a:custGeom>
              <a:noFill/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0" name="Straight Arrow Connector 9"/>
              <p:cNvCxnSpPr/>
              <p:nvPr/>
            </p:nvCxnSpPr>
            <p:spPr>
              <a:xfrm>
                <a:off x="1403648" y="3429000"/>
                <a:ext cx="3312368" cy="0"/>
              </a:xfrm>
              <a:prstGeom prst="straightConnector1">
                <a:avLst/>
              </a:prstGeom>
              <a:ln w="19050">
                <a:solidFill>
                  <a:schemeClr val="tx2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4716016" y="3356992"/>
                <a:ext cx="122413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 smtClean="0"/>
                  <a:t>Duration (T)</a:t>
                </a:r>
                <a:endParaRPr lang="en-GB" sz="1400" dirty="0"/>
              </a:p>
            </p:txBody>
          </p:sp>
          <p:cxnSp>
            <p:nvCxnSpPr>
              <p:cNvPr id="14" name="Straight Arrow Connector 13"/>
              <p:cNvCxnSpPr/>
              <p:nvPr/>
            </p:nvCxnSpPr>
            <p:spPr>
              <a:xfrm flipV="1">
                <a:off x="1403648" y="1556792"/>
                <a:ext cx="0" cy="1872208"/>
              </a:xfrm>
              <a:prstGeom prst="straightConnector1">
                <a:avLst/>
              </a:prstGeom>
              <a:ln w="19050">
                <a:solidFill>
                  <a:schemeClr val="tx2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TextBox 142"/>
              <p:cNvSpPr txBox="1"/>
              <p:nvPr/>
            </p:nvSpPr>
            <p:spPr>
              <a:xfrm>
                <a:off x="4783223" y="2420888"/>
                <a:ext cx="8640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CDF</a:t>
                </a:r>
                <a:endParaRPr lang="en-GB" dirty="0"/>
              </a:p>
            </p:txBody>
          </p:sp>
        </p:grpSp>
        <p:sp>
          <p:nvSpPr>
            <p:cNvPr id="157" name="TextBox 156"/>
            <p:cNvSpPr txBox="1"/>
            <p:nvPr/>
          </p:nvSpPr>
          <p:spPr>
            <a:xfrm>
              <a:off x="1187624" y="1412776"/>
              <a:ext cx="6568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PDF</a:t>
              </a:r>
              <a:endParaRPr lang="en-GB" dirty="0"/>
            </a:p>
          </p:txBody>
        </p:sp>
      </p:grpSp>
      <p:grpSp>
        <p:nvGrpSpPr>
          <p:cNvPr id="171" name="Group 170"/>
          <p:cNvGrpSpPr/>
          <p:nvPr/>
        </p:nvGrpSpPr>
        <p:grpSpPr>
          <a:xfrm>
            <a:off x="5432079" y="2420888"/>
            <a:ext cx="3492643" cy="2828057"/>
            <a:chOff x="5432079" y="2420888"/>
            <a:chExt cx="3492643" cy="2828057"/>
          </a:xfrm>
        </p:grpSpPr>
        <p:cxnSp>
          <p:nvCxnSpPr>
            <p:cNvPr id="164" name="Straight Arrow Connector 163"/>
            <p:cNvCxnSpPr/>
            <p:nvPr/>
          </p:nvCxnSpPr>
          <p:spPr>
            <a:xfrm flipV="1">
              <a:off x="5436096" y="2420888"/>
              <a:ext cx="0" cy="2376264"/>
            </a:xfrm>
            <a:prstGeom prst="straightConnector1">
              <a:avLst/>
            </a:prstGeom>
            <a:ln w="1905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Arrow Connector 165"/>
            <p:cNvCxnSpPr/>
            <p:nvPr/>
          </p:nvCxnSpPr>
          <p:spPr>
            <a:xfrm>
              <a:off x="5436096" y="4797152"/>
              <a:ext cx="3024336" cy="0"/>
            </a:xfrm>
            <a:prstGeom prst="straightConnector1">
              <a:avLst/>
            </a:prstGeom>
            <a:ln w="1905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8" name="Freeform 167"/>
            <p:cNvSpPr/>
            <p:nvPr/>
          </p:nvSpPr>
          <p:spPr>
            <a:xfrm>
              <a:off x="5432079" y="2652665"/>
              <a:ext cx="3093267" cy="1887648"/>
            </a:xfrm>
            <a:custGeom>
              <a:avLst/>
              <a:gdLst>
                <a:gd name="connsiteX0" fmla="*/ 0 w 3093267"/>
                <a:gd name="connsiteY0" fmla="*/ 0 h 1887648"/>
                <a:gd name="connsiteX1" fmla="*/ 307818 w 3093267"/>
                <a:gd name="connsiteY1" fmla="*/ 325925 h 1887648"/>
                <a:gd name="connsiteX2" fmla="*/ 633743 w 3093267"/>
                <a:gd name="connsiteY2" fmla="*/ 751438 h 1887648"/>
                <a:gd name="connsiteX3" fmla="*/ 1077363 w 3093267"/>
                <a:gd name="connsiteY3" fmla="*/ 1348967 h 1887648"/>
                <a:gd name="connsiteX4" fmla="*/ 1783533 w 3093267"/>
                <a:gd name="connsiteY4" fmla="*/ 1692998 h 1887648"/>
                <a:gd name="connsiteX5" fmla="*/ 2489703 w 3093267"/>
                <a:gd name="connsiteY5" fmla="*/ 1846907 h 1887648"/>
                <a:gd name="connsiteX6" fmla="*/ 2996697 w 3093267"/>
                <a:gd name="connsiteY6" fmla="*/ 1883121 h 1887648"/>
                <a:gd name="connsiteX7" fmla="*/ 3069125 w 3093267"/>
                <a:gd name="connsiteY7" fmla="*/ 1874068 h 1887648"/>
                <a:gd name="connsiteX0" fmla="*/ 0 w 3093267"/>
                <a:gd name="connsiteY0" fmla="*/ 0 h 1887648"/>
                <a:gd name="connsiteX1" fmla="*/ 307818 w 3093267"/>
                <a:gd name="connsiteY1" fmla="*/ 325925 h 1887648"/>
                <a:gd name="connsiteX2" fmla="*/ 580081 w 3093267"/>
                <a:gd name="connsiteY2" fmla="*/ 848343 h 1887648"/>
                <a:gd name="connsiteX3" fmla="*/ 1077363 w 3093267"/>
                <a:gd name="connsiteY3" fmla="*/ 1348967 h 1887648"/>
                <a:gd name="connsiteX4" fmla="*/ 1783533 w 3093267"/>
                <a:gd name="connsiteY4" fmla="*/ 1692998 h 1887648"/>
                <a:gd name="connsiteX5" fmla="*/ 2489703 w 3093267"/>
                <a:gd name="connsiteY5" fmla="*/ 1846907 h 1887648"/>
                <a:gd name="connsiteX6" fmla="*/ 2996697 w 3093267"/>
                <a:gd name="connsiteY6" fmla="*/ 1883121 h 1887648"/>
                <a:gd name="connsiteX7" fmla="*/ 3069125 w 3093267"/>
                <a:gd name="connsiteY7" fmla="*/ 1874068 h 1887648"/>
                <a:gd name="connsiteX0" fmla="*/ 0 w 3093267"/>
                <a:gd name="connsiteY0" fmla="*/ 0 h 1887648"/>
                <a:gd name="connsiteX1" fmla="*/ 292049 w 3093267"/>
                <a:gd name="connsiteY1" fmla="*/ 416295 h 1887648"/>
                <a:gd name="connsiteX2" fmla="*/ 580081 w 3093267"/>
                <a:gd name="connsiteY2" fmla="*/ 848343 h 1887648"/>
                <a:gd name="connsiteX3" fmla="*/ 1077363 w 3093267"/>
                <a:gd name="connsiteY3" fmla="*/ 1348967 h 1887648"/>
                <a:gd name="connsiteX4" fmla="*/ 1783533 w 3093267"/>
                <a:gd name="connsiteY4" fmla="*/ 1692998 h 1887648"/>
                <a:gd name="connsiteX5" fmla="*/ 2489703 w 3093267"/>
                <a:gd name="connsiteY5" fmla="*/ 1846907 h 1887648"/>
                <a:gd name="connsiteX6" fmla="*/ 2996697 w 3093267"/>
                <a:gd name="connsiteY6" fmla="*/ 1883121 h 1887648"/>
                <a:gd name="connsiteX7" fmla="*/ 3069125 w 3093267"/>
                <a:gd name="connsiteY7" fmla="*/ 1874068 h 1887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093267" h="1887648">
                  <a:moveTo>
                    <a:pt x="0" y="0"/>
                  </a:moveTo>
                  <a:cubicBezTo>
                    <a:pt x="101097" y="100342"/>
                    <a:pt x="195369" y="274905"/>
                    <a:pt x="292049" y="416295"/>
                  </a:cubicBezTo>
                  <a:cubicBezTo>
                    <a:pt x="388729" y="557685"/>
                    <a:pt x="449195" y="692898"/>
                    <a:pt x="580081" y="848343"/>
                  </a:cubicBezTo>
                  <a:cubicBezTo>
                    <a:pt x="710967" y="1003788"/>
                    <a:pt x="876788" y="1208191"/>
                    <a:pt x="1077363" y="1348967"/>
                  </a:cubicBezTo>
                  <a:cubicBezTo>
                    <a:pt x="1277938" y="1489743"/>
                    <a:pt x="1548143" y="1610008"/>
                    <a:pt x="1783533" y="1692998"/>
                  </a:cubicBezTo>
                  <a:cubicBezTo>
                    <a:pt x="2018923" y="1775988"/>
                    <a:pt x="2287509" y="1815220"/>
                    <a:pt x="2489703" y="1846907"/>
                  </a:cubicBezTo>
                  <a:cubicBezTo>
                    <a:pt x="2691897" y="1878594"/>
                    <a:pt x="2900127" y="1878594"/>
                    <a:pt x="2996697" y="1883121"/>
                  </a:cubicBezTo>
                  <a:cubicBezTo>
                    <a:pt x="3093267" y="1887648"/>
                    <a:pt x="3081196" y="1880858"/>
                    <a:pt x="3069125" y="1874068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5724128" y="2420888"/>
              <a:ext cx="720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S(t)</a:t>
              </a: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7524328" y="4941168"/>
              <a:ext cx="14003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Duration (T)</a:t>
              </a:r>
              <a:endParaRPr lang="en-GB" sz="1400" dirty="0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Hazard rate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h(t)= f(t)/ S(t)</a:t>
            </a:r>
          </a:p>
          <a:p>
            <a:r>
              <a:rPr lang="en-GB" dirty="0" smtClean="0"/>
              <a:t>The exact definition &amp; interpretation of h(t) differs:</a:t>
            </a:r>
          </a:p>
          <a:p>
            <a:pPr lvl="1"/>
            <a:r>
              <a:rPr lang="en-GB" sz="2000" dirty="0" smtClean="0"/>
              <a:t>duration is continuous</a:t>
            </a:r>
          </a:p>
          <a:p>
            <a:pPr lvl="1"/>
            <a:r>
              <a:rPr lang="en-GB" sz="2000" dirty="0" smtClean="0"/>
              <a:t>duration is discrete</a:t>
            </a:r>
          </a:p>
          <a:p>
            <a:pPr lvl="1"/>
            <a:endParaRPr lang="en-GB" sz="1800" dirty="0" smtClean="0"/>
          </a:p>
          <a:p>
            <a:r>
              <a:rPr lang="en-GB" sz="2000" dirty="0" smtClean="0"/>
              <a:t>Conditional on having survived up to t, what is the probability of leaving between  t and t+</a:t>
            </a:r>
            <a:r>
              <a:rPr lang="el-GR" sz="2000" dirty="0" smtClean="0">
                <a:latin typeface="Arial"/>
                <a:cs typeface="Arial"/>
              </a:rPr>
              <a:t>Δ</a:t>
            </a:r>
            <a:r>
              <a:rPr lang="en-GB" sz="2000" dirty="0" smtClean="0">
                <a:latin typeface="Arial"/>
                <a:cs typeface="Arial"/>
              </a:rPr>
              <a:t>t</a:t>
            </a:r>
          </a:p>
          <a:p>
            <a:r>
              <a:rPr lang="en-GB" sz="2000" dirty="0" smtClean="0">
                <a:latin typeface="Arial"/>
                <a:cs typeface="Arial"/>
              </a:rPr>
              <a:t>It is a measure of risk intensity</a:t>
            </a:r>
          </a:p>
          <a:p>
            <a:r>
              <a:rPr lang="en-GB" sz="2000" dirty="0" smtClean="0">
                <a:latin typeface="Arial"/>
                <a:cs typeface="Arial"/>
              </a:rPr>
              <a:t>h(t) &gt;=0</a:t>
            </a:r>
          </a:p>
          <a:p>
            <a:r>
              <a:rPr lang="en-GB" sz="2000" dirty="0" smtClean="0">
                <a:latin typeface="Arial"/>
                <a:cs typeface="Arial"/>
              </a:rPr>
              <a:t>In principle h(t)= rate; not a probability</a:t>
            </a:r>
          </a:p>
          <a:p>
            <a:r>
              <a:rPr lang="en-GB" sz="2000" dirty="0" smtClean="0">
                <a:latin typeface="Arial"/>
                <a:cs typeface="Arial"/>
              </a:rPr>
              <a:t>There is a 1-1 relationship between h(t), f(t), F(t), S(t)</a:t>
            </a:r>
          </a:p>
          <a:p>
            <a:r>
              <a:rPr lang="en-GB" dirty="0" smtClean="0">
                <a:latin typeface="Arial"/>
                <a:cs typeface="Arial"/>
              </a:rPr>
              <a:t>EHA analysis:</a:t>
            </a:r>
          </a:p>
          <a:p>
            <a:endParaRPr lang="en-GB" dirty="0" smtClean="0">
              <a:latin typeface="Arial"/>
              <a:cs typeface="Arial"/>
            </a:endParaRPr>
          </a:p>
          <a:p>
            <a:pPr lvl="1"/>
            <a:r>
              <a:rPr lang="en-GB" sz="2000" dirty="0" smtClean="0">
                <a:latin typeface="Arial"/>
                <a:cs typeface="Arial"/>
              </a:rPr>
              <a:t>h(t)= g (t, Xs)</a:t>
            </a:r>
          </a:p>
          <a:p>
            <a:pPr lvl="1"/>
            <a:r>
              <a:rPr lang="en-GB" sz="2000" dirty="0" smtClean="0">
                <a:latin typeface="Arial"/>
                <a:cs typeface="Arial"/>
              </a:rPr>
              <a:t>g=parametric &amp; semi-parametric specifications</a:t>
            </a:r>
            <a:endParaRPr lang="en-GB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Types of outcome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2400" smtClean="0"/>
              <a:t>Continuous		OLS 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400" smtClean="0"/>
              <a:t>                      	Linear regression</a:t>
            </a:r>
          </a:p>
          <a:p>
            <a:pPr eaLnBrk="1" hangingPunct="1">
              <a:buFont typeface="Wingdings" pitchFamily="2" charset="2"/>
              <a:buNone/>
            </a:pPr>
            <a:endParaRPr lang="en-GB" sz="2400" smtClean="0"/>
          </a:p>
          <a:p>
            <a:pPr eaLnBrk="1" hangingPunct="1">
              <a:buFont typeface="Wingdings" pitchFamily="2" charset="2"/>
              <a:buNone/>
            </a:pPr>
            <a:r>
              <a:rPr lang="en-GB" sz="2400" smtClean="0"/>
              <a:t>Binary			Binary regression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400" smtClean="0"/>
              <a:t>				Logistic or probit regression</a:t>
            </a:r>
          </a:p>
          <a:p>
            <a:pPr eaLnBrk="1" hangingPunct="1">
              <a:buFont typeface="Wingdings" pitchFamily="2" charset="2"/>
              <a:buNone/>
            </a:pPr>
            <a:endParaRPr lang="en-GB" sz="2400" smtClean="0"/>
          </a:p>
          <a:p>
            <a:pPr eaLnBrk="1" hangingPunct="1">
              <a:buFont typeface="Wingdings" pitchFamily="2" charset="2"/>
              <a:buNone/>
            </a:pPr>
            <a:r>
              <a:rPr lang="en-GB" sz="2400" smtClean="0"/>
              <a:t>Time to event data	Survival or event history analysis</a:t>
            </a:r>
          </a:p>
          <a:p>
            <a:pPr lvl="4" eaLnBrk="1" hangingPunct="1"/>
            <a:endParaRPr lang="en-GB" sz="180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Data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1340768"/>
            <a:ext cx="7632848" cy="4813846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GB" sz="2800" dirty="0" smtClean="0"/>
              <a:t>Survival or event history data characterised by 2 variables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2100" dirty="0" smtClean="0"/>
              <a:t>Time or duration of risk period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2100" dirty="0" smtClean="0"/>
              <a:t>Failure (event)</a:t>
            </a:r>
          </a:p>
          <a:p>
            <a:pPr lvl="2" eaLnBrk="1" hangingPunct="1">
              <a:spcAft>
                <a:spcPct val="20000"/>
              </a:spcAft>
            </a:pPr>
            <a:r>
              <a:rPr lang="en-GB" sz="1900" dirty="0" smtClean="0"/>
              <a:t>1 if not survived or event observed</a:t>
            </a:r>
          </a:p>
          <a:p>
            <a:pPr lvl="2" eaLnBrk="1" hangingPunct="1">
              <a:spcAft>
                <a:spcPct val="20000"/>
              </a:spcAft>
            </a:pPr>
            <a:r>
              <a:rPr lang="en-GB" sz="1900" dirty="0" smtClean="0"/>
              <a:t>0 if censored or event not yet occurred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Data structure different: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2100" dirty="0" smtClean="0"/>
              <a:t>Duration is discrete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2100" dirty="0" smtClean="0"/>
              <a:t>Duration is continuous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Assume: 2 states; 1 transition; no repeated events</a:t>
            </a:r>
          </a:p>
          <a:p>
            <a:pPr lvl="1" eaLnBrk="1" hangingPunct="1"/>
            <a:endParaRPr lang="en-GB" sz="2100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structure-Discrete time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528" y="1196752"/>
          <a:ext cx="8280919" cy="17002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3196"/>
                <a:gridCol w="1725278"/>
                <a:gridCol w="1392367"/>
                <a:gridCol w="1465650"/>
                <a:gridCol w="1172520"/>
                <a:gridCol w="1099237"/>
                <a:gridCol w="952671"/>
              </a:tblGrid>
              <a:tr h="420047">
                <a:tc>
                  <a:txBody>
                    <a:bodyPr/>
                    <a:lstStyle/>
                    <a:p>
                      <a:r>
                        <a:rPr lang="en-GB" b="1" dirty="0" smtClean="0"/>
                        <a:t>ID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Entry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End date</a:t>
                      </a:r>
                      <a:r>
                        <a:rPr lang="en-GB" b="1" baseline="0" dirty="0" smtClean="0"/>
                        <a:t> 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Event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X</a:t>
                      </a:r>
                      <a:r>
                        <a:rPr lang="en-GB" b="1" baseline="0" dirty="0" smtClean="0"/>
                        <a:t> at t0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X at t1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....</a:t>
                      </a:r>
                    </a:p>
                    <a:p>
                      <a:endParaRPr lang="en-GB" b="1" dirty="0"/>
                    </a:p>
                  </a:txBody>
                  <a:tcPr/>
                </a:tc>
              </a:tr>
              <a:tr h="420047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01/01/1991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01/01/2008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01/01/2002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01/01/1991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01/01/2008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-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23528" y="2924944"/>
          <a:ext cx="8424933" cy="338437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203562"/>
                <a:gridCol w="1448732"/>
                <a:gridCol w="1482164"/>
                <a:gridCol w="1170130"/>
                <a:gridCol w="936103"/>
                <a:gridCol w="980680"/>
                <a:gridCol w="1203562"/>
              </a:tblGrid>
              <a:tr h="635625">
                <a:tc>
                  <a:txBody>
                    <a:bodyPr/>
                    <a:lstStyle/>
                    <a:p>
                      <a:r>
                        <a:rPr lang="en-GB" dirty="0" smtClean="0"/>
                        <a:t>ID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Date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Duration (t)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Event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92679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01/01/1991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92679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01/01/1992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92679">
                <a:tc>
                  <a:txBody>
                    <a:bodyPr/>
                    <a:lstStyle/>
                    <a:p>
                      <a:r>
                        <a:rPr lang="en-GB" dirty="0" smtClean="0"/>
                        <a:t>...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.....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....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.....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92679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01/01/2002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92679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01/01/1991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92679">
                <a:tc>
                  <a:txBody>
                    <a:bodyPr/>
                    <a:lstStyle/>
                    <a:p>
                      <a:r>
                        <a:rPr lang="en-GB" dirty="0" smtClean="0"/>
                        <a:t>...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....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....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....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92679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01/01/2008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ight Brace 4"/>
          <p:cNvSpPr/>
          <p:nvPr/>
        </p:nvSpPr>
        <p:spPr>
          <a:xfrm>
            <a:off x="5940152" y="2996952"/>
            <a:ext cx="288032" cy="2016224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372200" y="3369766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</a:t>
            </a:r>
            <a:r>
              <a:rPr lang="en-GB" dirty="0" smtClean="0"/>
              <a:t> records (1 for each unit of time the person is at risk)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structure-Discrete time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The row is a an individual period</a:t>
            </a:r>
          </a:p>
          <a:p>
            <a:r>
              <a:rPr lang="en-GB" sz="2400" dirty="0" smtClean="0"/>
              <a:t>An individual has as many rows as the number of periods he is observed to be at risk</a:t>
            </a:r>
          </a:p>
          <a:p>
            <a:r>
              <a:rPr lang="en-GB" sz="2400" dirty="0" smtClean="0"/>
              <a:t>No longer at risk when</a:t>
            </a:r>
          </a:p>
          <a:p>
            <a:pPr lvl="1"/>
            <a:r>
              <a:rPr lang="en-GB" sz="2100" dirty="0" smtClean="0"/>
              <a:t>Experienced event</a:t>
            </a:r>
          </a:p>
          <a:p>
            <a:pPr lvl="1"/>
            <a:r>
              <a:rPr lang="en-GB" sz="2100" dirty="0" smtClean="0"/>
              <a:t>No longer under observation (censored)</a:t>
            </a:r>
          </a:p>
          <a:p>
            <a:r>
              <a:rPr lang="en-GB" sz="2400" dirty="0" smtClean="0"/>
              <a:t>For each period (row)- explanatory variable X </a:t>
            </a:r>
            <a:r>
              <a:rPr lang="en-GB" sz="2400" dirty="0" smtClean="0">
                <a:sym typeface="Wingdings" pitchFamily="2" charset="2"/>
              </a:rPr>
              <a:t> very easy to incorporate time varying co-</a:t>
            </a:r>
            <a:r>
              <a:rPr lang="en-GB" sz="2400" dirty="0" err="1" smtClean="0">
                <a:sym typeface="Wingdings" pitchFamily="2" charset="2"/>
              </a:rPr>
              <a:t>variates</a:t>
            </a:r>
            <a:endParaRPr lang="en-GB" sz="2400" dirty="0" smtClean="0">
              <a:sym typeface="Wingdings" pitchFamily="2" charset="2"/>
            </a:endParaRPr>
          </a:p>
          <a:p>
            <a:endParaRPr lang="en-GB" sz="2400" dirty="0" smtClean="0">
              <a:sym typeface="Wingdings" pitchFamily="2" charset="2"/>
            </a:endParaRPr>
          </a:p>
          <a:p>
            <a:r>
              <a:rPr lang="en-GB" sz="2400" dirty="0" err="1" smtClean="0">
                <a:sym typeface="Wingdings" pitchFamily="2" charset="2"/>
              </a:rPr>
              <a:t>Stata</a:t>
            </a:r>
            <a:r>
              <a:rPr lang="en-GB" sz="2400" dirty="0" smtClean="0">
                <a:sym typeface="Wingdings" pitchFamily="2" charset="2"/>
              </a:rPr>
              <a:t>: reshape long</a:t>
            </a:r>
            <a:endParaRPr lang="en-GB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Data structure-continuous time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50825" y="1600200"/>
            <a:ext cx="8353623" cy="262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</a:pPr>
            <a:r>
              <a:rPr lang="en-GB" sz="2400" dirty="0"/>
              <a:t>ID   Entry </a:t>
            </a:r>
            <a:r>
              <a:rPr lang="en-GB" sz="2400" dirty="0" smtClean="0"/>
              <a:t>        Died         End </a:t>
            </a:r>
            <a:r>
              <a:rPr lang="en-GB" sz="2400" dirty="0"/>
              <a:t>date     Duration   </a:t>
            </a:r>
            <a:r>
              <a:rPr lang="en-GB" sz="2400" dirty="0" smtClean="0"/>
              <a:t>Event     X</a:t>
            </a:r>
            <a:endParaRPr lang="en-GB" sz="2400" dirty="0"/>
          </a:p>
          <a:p>
            <a:pPr marL="609600" indent="-6096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</a:pPr>
            <a:endParaRPr lang="en-GB" sz="2800" dirty="0"/>
          </a:p>
          <a:p>
            <a:pPr marL="609600" indent="-609600"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n-GB" dirty="0" smtClean="0"/>
              <a:t>1       01/01/1991                              </a:t>
            </a:r>
            <a:r>
              <a:rPr lang="en-GB" dirty="0"/>
              <a:t>01/01/2008           </a:t>
            </a:r>
            <a:r>
              <a:rPr lang="en-GB" dirty="0" smtClean="0"/>
              <a:t>17.0</a:t>
            </a:r>
            <a:r>
              <a:rPr lang="en-GB" dirty="0"/>
              <a:t>	     </a:t>
            </a:r>
            <a:r>
              <a:rPr lang="en-GB" dirty="0" smtClean="0"/>
              <a:t>0	     0</a:t>
            </a:r>
            <a:endParaRPr lang="en-GB" dirty="0"/>
          </a:p>
          <a:p>
            <a:pPr marL="609600" indent="-609600"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n-GB" dirty="0" smtClean="0"/>
              <a:t>2       01/01/1991     01/01/2002</a:t>
            </a:r>
            <a:r>
              <a:rPr lang="en-GB" dirty="0"/>
              <a:t>	</a:t>
            </a:r>
            <a:r>
              <a:rPr lang="en-GB" dirty="0" smtClean="0"/>
              <a:t>01/01/2002           11.0             1            0</a:t>
            </a:r>
            <a:endParaRPr lang="en-GB" dirty="0"/>
          </a:p>
          <a:p>
            <a:pPr marL="609600" indent="-609600"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n-GB" dirty="0" smtClean="0"/>
              <a:t>3       01/01/1995                              01/01/2000             5.0             0            0</a:t>
            </a:r>
            <a:endParaRPr lang="en-GB" dirty="0"/>
          </a:p>
          <a:p>
            <a:pPr marL="609600" indent="-609600"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n-GB" dirty="0" smtClean="0"/>
              <a:t>3       01/01/2000      01/01/2005      01/01/2005             5.0             1            1</a:t>
            </a:r>
          </a:p>
          <a:p>
            <a:pPr marL="609600" indent="-609600">
              <a:spcBef>
                <a:spcPct val="20000"/>
              </a:spcBef>
              <a:buClr>
                <a:schemeClr val="tx1"/>
              </a:buClr>
              <a:buSzPct val="70000"/>
              <a:buFontTx/>
              <a:buAutoNum type="arabicPlain"/>
            </a:pPr>
            <a:endParaRPr lang="en-GB" sz="2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structure-continuous time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The row is a person</a:t>
            </a:r>
          </a:p>
          <a:p>
            <a:r>
              <a:rPr lang="en-GB" sz="2400" dirty="0" smtClean="0"/>
              <a:t>Indicator for observed events/ censored cases</a:t>
            </a:r>
          </a:p>
          <a:p>
            <a:r>
              <a:rPr lang="en-GB" sz="2400" dirty="0" smtClean="0"/>
              <a:t>Calculate duration= exit date – entry date</a:t>
            </a:r>
          </a:p>
          <a:p>
            <a:r>
              <a:rPr lang="en-GB" sz="2400" dirty="0" smtClean="0"/>
              <a:t>Exit date=</a:t>
            </a:r>
          </a:p>
          <a:p>
            <a:pPr lvl="1"/>
            <a:r>
              <a:rPr lang="en-GB" sz="2100" dirty="0" smtClean="0"/>
              <a:t>Failure date</a:t>
            </a:r>
          </a:p>
          <a:p>
            <a:pPr lvl="1"/>
            <a:r>
              <a:rPr lang="en-GB" sz="2100" dirty="0" smtClean="0"/>
              <a:t>Censoring date</a:t>
            </a:r>
          </a:p>
          <a:p>
            <a:r>
              <a:rPr lang="en-GB" sz="2400" dirty="0" smtClean="0"/>
              <a:t>If time-varying covariates-</a:t>
            </a:r>
          </a:p>
          <a:p>
            <a:pPr lvl="1"/>
            <a:r>
              <a:rPr lang="en-GB" sz="2100" dirty="0" smtClean="0"/>
              <a:t>Split the period an individual is under observation by the number of times time-varying Xs change</a:t>
            </a:r>
          </a:p>
          <a:p>
            <a:pPr lvl="1"/>
            <a:r>
              <a:rPr lang="en-GB" sz="2100" dirty="0" smtClean="0"/>
              <a:t>If many Xs-change often-</a:t>
            </a:r>
            <a:r>
              <a:rPr lang="en-GB" sz="2100" dirty="0" smtClean="0">
                <a:sym typeface="Wingdings" pitchFamily="2" charset="2"/>
              </a:rPr>
              <a:t> multiple rows</a:t>
            </a:r>
            <a:endParaRPr lang="en-GB" sz="2100" dirty="0" smtClean="0"/>
          </a:p>
          <a:p>
            <a:endParaRPr lang="en-GB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Worked example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1844675"/>
            <a:ext cx="7737475" cy="4813300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Random 20% sample from BHPS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Waves 1 – 15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One record per person/wave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Outcome: Duration of cohabitation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Condition </a:t>
            </a:r>
            <a:r>
              <a:rPr lang="en-GB" sz="2400" dirty="0" smtClean="0"/>
              <a:t>on </a:t>
            </a:r>
            <a:r>
              <a:rPr lang="en-GB" sz="2400" dirty="0" smtClean="0"/>
              <a:t>cohabiting</a:t>
            </a:r>
            <a:endParaRPr lang="en-GB" sz="2400" dirty="0" smtClean="0"/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Survival time: years from </a:t>
            </a:r>
            <a:r>
              <a:rPr lang="en-GB" sz="2400" dirty="0" smtClean="0"/>
              <a:t>starting cohabitation till </a:t>
            </a:r>
            <a:r>
              <a:rPr lang="en-GB" sz="2400" dirty="0" smtClean="0"/>
              <a:t>year living without a partner</a:t>
            </a:r>
          </a:p>
          <a:p>
            <a:pPr eaLnBrk="1" hangingPunct="1"/>
            <a:endParaRPr lang="en-GB" sz="2400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0"/>
            <a:ext cx="7366000" cy="1143000"/>
          </a:xfrm>
        </p:spPr>
        <p:txBody>
          <a:bodyPr/>
          <a:lstStyle/>
          <a:p>
            <a:pPr eaLnBrk="1" hangingPunct="1"/>
            <a:r>
              <a:rPr lang="en-GB" smtClean="0"/>
              <a:t>The data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>
            <p:ph idx="1"/>
          </p:nvPr>
        </p:nvGraphicFramePr>
        <p:xfrm>
          <a:off x="755650" y="1281113"/>
          <a:ext cx="5002213" cy="5348287"/>
        </p:xfrm>
        <a:graphic>
          <a:graphicData uri="http://schemas.openxmlformats.org/presentationml/2006/ole">
            <p:oleObj spid="_x0000_s2050" name="Document" r:id="rId3" imgW="3073349" imgH="3286135" progId="Word.Document.8">
              <p:embed/>
            </p:oleObj>
          </a:graphicData>
        </a:graphic>
      </p:graphicFrame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5724525" y="2708275"/>
            <a:ext cx="647700" cy="14287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588125" y="2565400"/>
            <a:ext cx="20762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/>
              <a:t>Duration = </a:t>
            </a:r>
            <a:r>
              <a:rPr lang="en-GB" dirty="0" smtClean="0"/>
              <a:t>5 </a:t>
            </a:r>
            <a:r>
              <a:rPr lang="en-GB" dirty="0"/>
              <a:t>years</a:t>
            </a: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5651500" y="3860800"/>
            <a:ext cx="647700" cy="14287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6640513" y="3665538"/>
            <a:ext cx="1155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Event = 1</a:t>
            </a: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5724525" y="4724400"/>
            <a:ext cx="647700" cy="14287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6567488" y="4529138"/>
            <a:ext cx="1924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Ignore data after </a:t>
            </a:r>
          </a:p>
          <a:p>
            <a:r>
              <a:rPr lang="en-GB"/>
              <a:t>event = 1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data (continued)</a:t>
            </a: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>
            <p:ph idx="1"/>
          </p:nvPr>
        </p:nvGraphicFramePr>
        <p:xfrm>
          <a:off x="539750" y="1396578"/>
          <a:ext cx="5540375" cy="4984750"/>
        </p:xfrm>
        <a:graphic>
          <a:graphicData uri="http://schemas.openxmlformats.org/presentationml/2006/ole">
            <p:oleObj spid="_x0000_s3074" name="Document" r:id="rId3" imgW="3074071" imgH="2765052" progId="Word.Document.8">
              <p:embed/>
            </p:oleObj>
          </a:graphicData>
        </a:graphic>
      </p:graphicFrame>
      <p:sp>
        <p:nvSpPr>
          <p:cNvPr id="3076" name="AutoShape 6"/>
          <p:cNvSpPr>
            <a:spLocks noChangeArrowheads="1"/>
          </p:cNvSpPr>
          <p:nvPr/>
        </p:nvSpPr>
        <p:spPr bwMode="auto">
          <a:xfrm>
            <a:off x="5867400" y="4076700"/>
            <a:ext cx="647700" cy="14287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6588125" y="3860800"/>
            <a:ext cx="2279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Note missing waves </a:t>
            </a:r>
          </a:p>
          <a:p>
            <a:r>
              <a:rPr lang="en-GB"/>
              <a:t>before event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115888"/>
            <a:ext cx="7221538" cy="850900"/>
          </a:xfrm>
        </p:spPr>
        <p:txBody>
          <a:bodyPr/>
          <a:lstStyle/>
          <a:p>
            <a:pPr eaLnBrk="1" hangingPunct="1"/>
            <a:r>
              <a:rPr lang="en-GB" smtClean="0"/>
              <a:t>Preparing the data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>
            <p:ph idx="1"/>
          </p:nvPr>
        </p:nvGraphicFramePr>
        <p:xfrm>
          <a:off x="252413" y="1124744"/>
          <a:ext cx="8132762" cy="5544616"/>
        </p:xfrm>
        <a:graphic>
          <a:graphicData uri="http://schemas.openxmlformats.org/presentationml/2006/ole">
            <p:oleObj spid="_x0000_s4098" name="Document" r:id="rId3" imgW="6083785" imgH="4536864" progId="Word.Document.8">
              <p:embed/>
            </p:oleObj>
          </a:graphicData>
        </a:graphic>
      </p:graphicFrame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5796136" y="1484784"/>
            <a:ext cx="647700" cy="14287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546850" y="1268761"/>
            <a:ext cx="234563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 smtClean="0"/>
              <a:t>Select records after onset of risk</a:t>
            </a:r>
            <a:endParaRPr lang="en-GB" dirty="0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5220072" y="3861048"/>
            <a:ext cx="647700" cy="14287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796136" y="3861048"/>
            <a:ext cx="3092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/>
              <a:t>Declare that you want to</a:t>
            </a:r>
          </a:p>
          <a:p>
            <a:r>
              <a:rPr lang="en-GB" dirty="0"/>
              <a:t> </a:t>
            </a:r>
            <a:r>
              <a:rPr lang="en-US" dirty="0"/>
              <a:t>set the data to survival time</a:t>
            </a:r>
            <a:r>
              <a:rPr lang="en-GB" dirty="0"/>
              <a:t> </a:t>
            </a:r>
          </a:p>
        </p:txBody>
      </p:sp>
      <p:sp>
        <p:nvSpPr>
          <p:cNvPr id="4104" name="AutoShape 8"/>
          <p:cNvSpPr>
            <a:spLocks noChangeArrowheads="1"/>
          </p:cNvSpPr>
          <p:nvPr/>
        </p:nvSpPr>
        <p:spPr bwMode="auto">
          <a:xfrm>
            <a:off x="5364088" y="5013176"/>
            <a:ext cx="647700" cy="14287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 rot="10800000" flipV="1">
            <a:off x="6140871" y="4725144"/>
            <a:ext cx="300312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/>
              <a:t>Important to check that you </a:t>
            </a:r>
          </a:p>
          <a:p>
            <a:r>
              <a:rPr lang="en-GB" dirty="0"/>
              <a:t>have set data as intended</a:t>
            </a: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4644008" y="2852936"/>
            <a:ext cx="720080" cy="14401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508104" y="2780928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Generate new duration variable</a:t>
            </a:r>
            <a:endParaRPr lang="en-GB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547813" y="333375"/>
            <a:ext cx="45593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/>
              <a:t>Checking the data setup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323528" y="1340768"/>
          <a:ext cx="8462963" cy="4414837"/>
        </p:xfrm>
        <a:graphic>
          <a:graphicData uri="http://schemas.openxmlformats.org/presentationml/2006/ole">
            <p:oleObj spid="_x0000_s5122" name="Document" r:id="rId3" imgW="6097104" imgH="3181053" progId="Word.Document.8">
              <p:embed/>
            </p:oleObj>
          </a:graphicData>
        </a:graphic>
      </p:graphicFrame>
      <p:sp>
        <p:nvSpPr>
          <p:cNvPr id="5124" name="AutoShape 5"/>
          <p:cNvSpPr>
            <a:spLocks noChangeArrowheads="1"/>
          </p:cNvSpPr>
          <p:nvPr/>
        </p:nvSpPr>
        <p:spPr bwMode="auto">
          <a:xfrm rot="20227330">
            <a:off x="4699469" y="4522916"/>
            <a:ext cx="1214813" cy="160682"/>
          </a:xfrm>
          <a:prstGeom prst="rightArrow">
            <a:avLst>
              <a:gd name="adj1" fmla="val 50000"/>
              <a:gd name="adj2" fmla="val 13305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AutoShape 6"/>
          <p:cNvSpPr>
            <a:spLocks noChangeArrowheads="1"/>
          </p:cNvSpPr>
          <p:nvPr/>
        </p:nvSpPr>
        <p:spPr bwMode="auto">
          <a:xfrm rot="-8554283">
            <a:off x="7645085" y="4547223"/>
            <a:ext cx="647700" cy="142875"/>
          </a:xfrm>
          <a:prstGeom prst="righ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AutoShape 7"/>
          <p:cNvSpPr>
            <a:spLocks noChangeArrowheads="1"/>
          </p:cNvSpPr>
          <p:nvPr/>
        </p:nvSpPr>
        <p:spPr bwMode="auto">
          <a:xfrm rot="-3984541">
            <a:off x="5993598" y="4742694"/>
            <a:ext cx="760412" cy="142875"/>
          </a:xfrm>
          <a:prstGeom prst="rightArrow">
            <a:avLst>
              <a:gd name="adj1" fmla="val 50000"/>
              <a:gd name="adj2" fmla="val 13305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AutoShape 9"/>
          <p:cNvSpPr>
            <a:spLocks noChangeArrowheads="1"/>
          </p:cNvSpPr>
          <p:nvPr/>
        </p:nvSpPr>
        <p:spPr bwMode="auto">
          <a:xfrm rot="15411130">
            <a:off x="6762639" y="4861985"/>
            <a:ext cx="822795" cy="123613"/>
          </a:xfrm>
          <a:prstGeom prst="rightArrow">
            <a:avLst>
              <a:gd name="adj1" fmla="val 50000"/>
              <a:gd name="adj2" fmla="val 13305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Text Box 10"/>
          <p:cNvSpPr txBox="1">
            <a:spLocks noChangeArrowheads="1"/>
          </p:cNvSpPr>
          <p:nvPr/>
        </p:nvSpPr>
        <p:spPr bwMode="auto">
          <a:xfrm>
            <a:off x="1384300" y="55372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29" name="Text Box 11"/>
          <p:cNvSpPr txBox="1">
            <a:spLocks noChangeArrowheads="1"/>
          </p:cNvSpPr>
          <p:nvPr/>
        </p:nvSpPr>
        <p:spPr bwMode="auto">
          <a:xfrm>
            <a:off x="1835696" y="4725144"/>
            <a:ext cx="28289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 dirty="0"/>
              <a:t>1 if observation is to be used </a:t>
            </a:r>
          </a:p>
          <a:p>
            <a:r>
              <a:rPr lang="en-GB" sz="1600" dirty="0"/>
              <a:t>and 0 otherwise </a:t>
            </a:r>
          </a:p>
        </p:txBody>
      </p:sp>
      <p:sp>
        <p:nvSpPr>
          <p:cNvPr id="5130" name="Text Box 12"/>
          <p:cNvSpPr txBox="1">
            <a:spLocks noChangeArrowheads="1"/>
          </p:cNvSpPr>
          <p:nvPr/>
        </p:nvSpPr>
        <p:spPr bwMode="auto">
          <a:xfrm>
            <a:off x="3851920" y="5373216"/>
            <a:ext cx="257016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 dirty="0"/>
              <a:t>1 if event, 0 if censoring or</a:t>
            </a:r>
          </a:p>
          <a:p>
            <a:r>
              <a:rPr lang="en-GB" sz="1600" dirty="0"/>
              <a:t>event not yet occurred </a:t>
            </a:r>
          </a:p>
        </p:txBody>
      </p:sp>
      <p:sp>
        <p:nvSpPr>
          <p:cNvPr id="5131" name="Text Box 13"/>
          <p:cNvSpPr txBox="1">
            <a:spLocks noChangeArrowheads="1"/>
          </p:cNvSpPr>
          <p:nvPr/>
        </p:nvSpPr>
        <p:spPr bwMode="auto">
          <a:xfrm>
            <a:off x="6588224" y="5445224"/>
            <a:ext cx="1231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 dirty="0"/>
              <a:t>time of exit</a:t>
            </a:r>
            <a:r>
              <a:rPr lang="en-GB" dirty="0"/>
              <a:t> </a:t>
            </a:r>
          </a:p>
        </p:txBody>
      </p:sp>
      <p:sp>
        <p:nvSpPr>
          <p:cNvPr id="5132" name="Text Box 14"/>
          <p:cNvSpPr txBox="1">
            <a:spLocks noChangeArrowheads="1"/>
          </p:cNvSpPr>
          <p:nvPr/>
        </p:nvSpPr>
        <p:spPr bwMode="auto">
          <a:xfrm>
            <a:off x="8028384" y="4869160"/>
            <a:ext cx="864096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600" dirty="0"/>
              <a:t>time of entry</a:t>
            </a:r>
            <a:r>
              <a:rPr lang="en-GB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Examples of time to event data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1700213"/>
            <a:ext cx="7737475" cy="4957762"/>
          </a:xfrm>
        </p:spPr>
        <p:txBody>
          <a:bodyPr/>
          <a:lstStyle/>
          <a:p>
            <a:pPr eaLnBrk="1" hangingPunct="1"/>
            <a:r>
              <a:rPr lang="en-GB" sz="2400" smtClean="0"/>
              <a:t>Time to death</a:t>
            </a:r>
          </a:p>
          <a:p>
            <a:pPr eaLnBrk="1" hangingPunct="1"/>
            <a:r>
              <a:rPr lang="en-GB" sz="2400" smtClean="0"/>
              <a:t>Time to incidence of disease</a:t>
            </a:r>
          </a:p>
          <a:p>
            <a:pPr eaLnBrk="1" hangingPunct="1"/>
            <a:r>
              <a:rPr lang="en-GB" sz="2400" smtClean="0"/>
              <a:t>Unemployed - time till find job</a:t>
            </a:r>
          </a:p>
          <a:p>
            <a:pPr eaLnBrk="1" hangingPunct="1"/>
            <a:r>
              <a:rPr lang="en-GB" sz="2400" smtClean="0"/>
              <a:t>Time to birth of first child</a:t>
            </a:r>
          </a:p>
          <a:p>
            <a:pPr eaLnBrk="1" hangingPunct="1"/>
            <a:r>
              <a:rPr lang="en-GB" sz="2400" smtClean="0"/>
              <a:t>Smokers – time till quit smoking</a:t>
            </a:r>
          </a:p>
          <a:p>
            <a:pPr eaLnBrk="1" hangingPunct="1"/>
            <a:endParaRPr lang="en-GB" sz="240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547813" y="333375"/>
            <a:ext cx="45593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/>
              <a:t>Checking the data setup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758825" y="1701800"/>
          <a:ext cx="8278813" cy="3744913"/>
        </p:xfrm>
        <a:graphic>
          <a:graphicData uri="http://schemas.openxmlformats.org/presentationml/2006/ole">
            <p:oleObj spid="_x0000_s6146" name="Document" r:id="rId3" imgW="6097104" imgH="2759428" progId="Word.Document.8">
              <p:embed/>
            </p:oleObj>
          </a:graphicData>
        </a:graphic>
      </p:graphicFrame>
      <p:sp>
        <p:nvSpPr>
          <p:cNvPr id="6148" name="AutoShape 6"/>
          <p:cNvSpPr>
            <a:spLocks noChangeArrowheads="1"/>
          </p:cNvSpPr>
          <p:nvPr/>
        </p:nvSpPr>
        <p:spPr bwMode="auto">
          <a:xfrm rot="-7642607">
            <a:off x="3453707" y="4461847"/>
            <a:ext cx="1582738" cy="142875"/>
          </a:xfrm>
          <a:prstGeom prst="rightArrow">
            <a:avLst>
              <a:gd name="adj1" fmla="val 50000"/>
              <a:gd name="adj2" fmla="val 2769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4572000" y="5157192"/>
            <a:ext cx="25922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/>
              <a:t>How do we know when</a:t>
            </a:r>
          </a:p>
          <a:p>
            <a:r>
              <a:rPr lang="en-GB" dirty="0"/>
              <a:t>this person </a:t>
            </a:r>
            <a:r>
              <a:rPr lang="en-GB" dirty="0" smtClean="0"/>
              <a:t>divorced?</a:t>
            </a:r>
            <a:endParaRPr lang="en-GB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547813" y="333375"/>
            <a:ext cx="25288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/>
              <a:t>Trying again!</a:t>
            </a: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612775" y="1412776"/>
          <a:ext cx="7937500" cy="4824536"/>
        </p:xfrm>
        <a:graphic>
          <a:graphicData uri="http://schemas.openxmlformats.org/presentationml/2006/ole">
            <p:oleObj spid="_x0000_s7170" name="Document" r:id="rId3" imgW="5759796" imgH="4372959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6"/>
          <p:cNvGraphicFramePr>
            <a:graphicFrameLocks noChangeAspect="1"/>
          </p:cNvGraphicFramePr>
          <p:nvPr/>
        </p:nvGraphicFramePr>
        <p:xfrm>
          <a:off x="973138" y="1265238"/>
          <a:ext cx="8326437" cy="4376737"/>
        </p:xfrm>
        <a:graphic>
          <a:graphicData uri="http://schemas.openxmlformats.org/presentationml/2006/ole">
            <p:oleObj spid="_x0000_s8194" name="Document" r:id="rId3" imgW="5788595" imgH="3760831" progId="Word.Document.12">
              <p:embed/>
            </p:oleObj>
          </a:graphicData>
        </a:graphic>
      </p:graphicFrame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547813" y="333375"/>
            <a:ext cx="5416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/>
              <a:t>Checking the new data setup</a:t>
            </a:r>
          </a:p>
        </p:txBody>
      </p:sp>
      <p:sp>
        <p:nvSpPr>
          <p:cNvPr id="8196" name="AutoShape 6"/>
          <p:cNvSpPr>
            <a:spLocks noChangeArrowheads="1"/>
          </p:cNvSpPr>
          <p:nvPr/>
        </p:nvSpPr>
        <p:spPr bwMode="auto">
          <a:xfrm rot="13860827" flipV="1">
            <a:off x="6815686" y="4599606"/>
            <a:ext cx="2146222" cy="127052"/>
          </a:xfrm>
          <a:prstGeom prst="rightArrow">
            <a:avLst>
              <a:gd name="adj1" fmla="val 50000"/>
              <a:gd name="adj2" fmla="val 3136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6135688" y="5465763"/>
            <a:ext cx="2762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/>
              <a:t>Now censored instead of </a:t>
            </a:r>
          </a:p>
          <a:p>
            <a:r>
              <a:rPr lang="en-GB" dirty="0"/>
              <a:t>an event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Summarising time to event data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1700213"/>
            <a:ext cx="7737475" cy="4957762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GB" sz="2400" smtClean="0"/>
              <a:t>Individuals followed up for different lengths of time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smtClean="0"/>
              <a:t>So can’t use prevalence rates (% people who have an event)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smtClean="0"/>
              <a:t>Use rates instead that take account of person years at risk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smtClean="0"/>
              <a:t>Incidence rate per year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smtClean="0"/>
              <a:t>Death rate per 1000 person years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Summarising time to event data</a:t>
            </a: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323850" y="4941888"/>
            <a:ext cx="2609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Number of observations</a:t>
            </a:r>
          </a:p>
          <a:p>
            <a:r>
              <a:rPr lang="en-GB"/>
              <a:t>Person-years</a:t>
            </a:r>
          </a:p>
        </p:txBody>
      </p:sp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3203575" y="5300663"/>
            <a:ext cx="156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Rate per year</a:t>
            </a:r>
          </a:p>
        </p:txBody>
      </p:sp>
      <p:sp>
        <p:nvSpPr>
          <p:cNvPr id="9222" name="Text Box 9"/>
          <p:cNvSpPr txBox="1">
            <a:spLocks noChangeArrowheads="1"/>
          </p:cNvSpPr>
          <p:nvPr/>
        </p:nvSpPr>
        <p:spPr bwMode="auto">
          <a:xfrm>
            <a:off x="5220072" y="5013176"/>
            <a:ext cx="331236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 smtClean="0"/>
              <a:t>Less than 50% of the</a:t>
            </a:r>
          </a:p>
          <a:p>
            <a:r>
              <a:rPr lang="en-GB" dirty="0" smtClean="0"/>
              <a:t> sample has experienced the </a:t>
            </a:r>
          </a:p>
          <a:p>
            <a:r>
              <a:rPr lang="en-GB" dirty="0" smtClean="0"/>
              <a:t>event by the end of the study</a:t>
            </a:r>
            <a:endParaRPr lang="en-GB" dirty="0"/>
          </a:p>
        </p:txBody>
      </p:sp>
      <p:sp>
        <p:nvSpPr>
          <p:cNvPr id="9223" name="AutoShape 12"/>
          <p:cNvSpPr>
            <a:spLocks noChangeArrowheads="1"/>
          </p:cNvSpPr>
          <p:nvPr/>
        </p:nvSpPr>
        <p:spPr bwMode="auto">
          <a:xfrm rot="-3022654">
            <a:off x="1309688" y="4313238"/>
            <a:ext cx="1336675" cy="142875"/>
          </a:xfrm>
          <a:prstGeom prst="rightArrow">
            <a:avLst>
              <a:gd name="adj1" fmla="val 50000"/>
              <a:gd name="adj2" fmla="val 23388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AutoShape 13"/>
          <p:cNvSpPr>
            <a:spLocks noChangeArrowheads="1"/>
          </p:cNvSpPr>
          <p:nvPr/>
        </p:nvSpPr>
        <p:spPr bwMode="auto">
          <a:xfrm rot="-4855803">
            <a:off x="2967038" y="4530725"/>
            <a:ext cx="1336675" cy="142875"/>
          </a:xfrm>
          <a:prstGeom prst="rightArrow">
            <a:avLst>
              <a:gd name="adj1" fmla="val 50000"/>
              <a:gd name="adj2" fmla="val 23388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AutoShape 14"/>
          <p:cNvSpPr>
            <a:spLocks noChangeArrowheads="1"/>
          </p:cNvSpPr>
          <p:nvPr/>
        </p:nvSpPr>
        <p:spPr bwMode="auto">
          <a:xfrm rot="-3022654">
            <a:off x="5630863" y="4313238"/>
            <a:ext cx="1336675" cy="142875"/>
          </a:xfrm>
          <a:prstGeom prst="rightArrow">
            <a:avLst>
              <a:gd name="adj1" fmla="val 50000"/>
              <a:gd name="adj2" fmla="val 23388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218" name="Object 10"/>
          <p:cNvGraphicFramePr>
            <a:graphicFrameLocks noChangeAspect="1"/>
          </p:cNvGraphicFramePr>
          <p:nvPr/>
        </p:nvGraphicFramePr>
        <p:xfrm>
          <a:off x="612775" y="1343025"/>
          <a:ext cx="8054975" cy="2178050"/>
        </p:xfrm>
        <a:graphic>
          <a:graphicData uri="http://schemas.openxmlformats.org/presentationml/2006/ole">
            <p:oleObj spid="_x0000_s9218" name="Document" r:id="rId3" imgW="5759796" imgH="1556379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List the cumulative hazard function</a:t>
            </a:r>
          </a:p>
        </p:txBody>
      </p:sp>
      <p:sp>
        <p:nvSpPr>
          <p:cNvPr id="10244" name="AutoShape 8"/>
          <p:cNvSpPr>
            <a:spLocks noChangeArrowheads="1"/>
          </p:cNvSpPr>
          <p:nvPr/>
        </p:nvSpPr>
        <p:spPr bwMode="auto">
          <a:xfrm rot="10800000">
            <a:off x="2700338" y="1268413"/>
            <a:ext cx="647700" cy="142875"/>
          </a:xfrm>
          <a:prstGeom prst="righ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Text Box 9"/>
          <p:cNvSpPr txBox="1">
            <a:spLocks noChangeArrowheads="1"/>
          </p:cNvSpPr>
          <p:nvPr/>
        </p:nvSpPr>
        <p:spPr bwMode="auto">
          <a:xfrm>
            <a:off x="3471863" y="1144588"/>
            <a:ext cx="3244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Default is the survivor function</a:t>
            </a:r>
          </a:p>
        </p:txBody>
      </p:sp>
      <p:graphicFrame>
        <p:nvGraphicFramePr>
          <p:cNvPr id="10242" name="Object 6"/>
          <p:cNvGraphicFramePr>
            <a:graphicFrameLocks noChangeAspect="1"/>
          </p:cNvGraphicFramePr>
          <p:nvPr/>
        </p:nvGraphicFramePr>
        <p:xfrm>
          <a:off x="398463" y="1265238"/>
          <a:ext cx="8696325" cy="4902200"/>
        </p:xfrm>
        <a:graphic>
          <a:graphicData uri="http://schemas.openxmlformats.org/presentationml/2006/ole">
            <p:oleObj spid="_x0000_s10242" name="Document" r:id="rId3" imgW="5759796" imgH="3241439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Graphs of survival time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84784"/>
            <a:ext cx="7848872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Kaplan-Meier graphs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2060575"/>
            <a:ext cx="7737475" cy="4597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smtClean="0"/>
              <a:t>Can read off the estimated probability of surviving a relationship at any time point on the graph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E.g. at 5 years 88% are still cohabiting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smtClean="0"/>
              <a:t>The survival probability only changes when an event occurs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smtClean="0"/>
              <a:t>So the graph is stepped and not a smooth curve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en-GB" sz="2400" smtClean="0"/>
              <a:t>   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123825"/>
            <a:ext cx="8856663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1" name="Line 5"/>
          <p:cNvSpPr>
            <a:spLocks noChangeShapeType="1"/>
          </p:cNvSpPr>
          <p:nvPr/>
        </p:nvSpPr>
        <p:spPr bwMode="auto">
          <a:xfrm>
            <a:off x="3492500" y="1412875"/>
            <a:ext cx="0" cy="424815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7892" name="Line 6"/>
          <p:cNvSpPr>
            <a:spLocks noChangeShapeType="1"/>
          </p:cNvSpPr>
          <p:nvPr/>
        </p:nvSpPr>
        <p:spPr bwMode="auto">
          <a:xfrm flipH="1">
            <a:off x="827088" y="1412875"/>
            <a:ext cx="2665412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0"/>
            <a:ext cx="9144000" cy="669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 to event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3200" dirty="0" smtClean="0"/>
          </a:p>
          <a:p>
            <a:r>
              <a:rPr lang="en-GB" sz="3200" dirty="0" smtClean="0"/>
              <a:t>Set of a finite, discrete states </a:t>
            </a:r>
          </a:p>
          <a:p>
            <a:r>
              <a:rPr lang="en-GB" sz="3200" dirty="0" smtClean="0"/>
              <a:t>Units (individuals, firms, households etc.) –in one state</a:t>
            </a:r>
          </a:p>
          <a:p>
            <a:r>
              <a:rPr lang="en-GB" sz="3200" dirty="0" smtClean="0"/>
              <a:t>Transitions between states</a:t>
            </a:r>
          </a:p>
          <a:p>
            <a:endParaRPr lang="en-GB" sz="3200" dirty="0" smtClean="0"/>
          </a:p>
          <a:p>
            <a:r>
              <a:rPr lang="en-GB" sz="3200" u="sng" dirty="0" smtClean="0"/>
              <a:t>Time until a transition takes place</a:t>
            </a:r>
            <a:endParaRPr lang="en-GB" sz="3200" u="sng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smtClean="0"/>
              <a:t>Testing equality of survival curves among groups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2065338"/>
            <a:ext cx="7737475" cy="45926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2400" b="1" smtClean="0">
                <a:solidFill>
                  <a:schemeClr val="hlink"/>
                </a:solidFill>
              </a:rPr>
              <a:t>The log-rank test</a:t>
            </a:r>
          </a:p>
          <a:p>
            <a:pPr eaLnBrk="1" hangingPunct="1"/>
            <a:endParaRPr lang="en-GB" sz="2400" b="1" smtClean="0">
              <a:solidFill>
                <a:schemeClr val="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2400" smtClean="0"/>
              <a:t>A non –parametric test that assesses the null hypothesis that there are no differences in survival times between groups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6"/>
          <p:cNvGraphicFramePr>
            <a:graphicFrameLocks noChangeAspect="1"/>
          </p:cNvGraphicFramePr>
          <p:nvPr/>
        </p:nvGraphicFramePr>
        <p:xfrm>
          <a:off x="611188" y="1557338"/>
          <a:ext cx="9477375" cy="4751387"/>
        </p:xfrm>
        <a:graphic>
          <a:graphicData uri="http://schemas.openxmlformats.org/presentationml/2006/ole">
            <p:oleObj spid="_x0000_s11266" name="Document" r:id="rId3" imgW="5754292" imgH="2885907" progId="Word.Document.12">
              <p:embed/>
            </p:oleObj>
          </a:graphicData>
        </a:graphic>
      </p:graphicFrame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Log-rank test example</a:t>
            </a: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 rot="9370671">
            <a:off x="5576888" y="5867400"/>
            <a:ext cx="655637" cy="147638"/>
          </a:xfrm>
          <a:prstGeom prst="rightArrow">
            <a:avLst>
              <a:gd name="adj1" fmla="val 50000"/>
              <a:gd name="adj2" fmla="val 11309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343650" y="5373688"/>
            <a:ext cx="2800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Significant difference </a:t>
            </a:r>
          </a:p>
          <a:p>
            <a:r>
              <a:rPr lang="en-GB"/>
              <a:t>between men and women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Cox regression model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3200">
                <a:solidFill>
                  <a:schemeClr val="bg1"/>
                </a:solidFill>
              </a:rPr>
              <a:t>Event History with Cox Model</a:t>
            </a:r>
          </a:p>
        </p:txBody>
      </p:sp>
      <p:sp>
        <p:nvSpPr>
          <p:cNvPr id="41987" name="Rectangle 4"/>
          <p:cNvSpPr>
            <a:spLocks noChangeArrowheads="1"/>
          </p:cNvSpPr>
          <p:nvPr/>
        </p:nvSpPr>
        <p:spPr bwMode="auto">
          <a:xfrm>
            <a:off x="1547813" y="188640"/>
            <a:ext cx="7596187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3200" dirty="0" smtClean="0"/>
              <a:t>Cox </a:t>
            </a:r>
            <a:r>
              <a:rPr lang="en-GB" sz="3200" dirty="0"/>
              <a:t>regression model</a:t>
            </a:r>
          </a:p>
        </p:txBody>
      </p:sp>
      <p:sp>
        <p:nvSpPr>
          <p:cNvPr id="41988" name="Rectangle 5"/>
          <p:cNvSpPr>
            <a:spLocks noChangeArrowheads="1"/>
          </p:cNvSpPr>
          <p:nvPr/>
        </p:nvSpPr>
        <p:spPr bwMode="auto">
          <a:xfrm>
            <a:off x="611188" y="1585913"/>
            <a:ext cx="7632700" cy="506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sz="2400" dirty="0" smtClean="0"/>
              <a:t>Also known as the Cox proportional hazard model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endParaRPr lang="en-GB" sz="2400" dirty="0" smtClean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sz="2400" dirty="0" smtClean="0"/>
              <a:t>No </a:t>
            </a:r>
            <a:r>
              <a:rPr lang="en-GB" sz="2400" dirty="0"/>
              <a:t>longer modelling the </a:t>
            </a:r>
            <a:r>
              <a:rPr lang="en-GB" sz="2400" dirty="0" smtClean="0"/>
              <a:t>duration</a:t>
            </a:r>
            <a:endParaRPr lang="en-GB" sz="2400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sz="2400" dirty="0"/>
              <a:t>Modelling the </a:t>
            </a:r>
            <a:r>
              <a:rPr lang="en-GB" sz="2400" dirty="0" smtClean="0"/>
              <a:t>hazard rate </a:t>
            </a:r>
            <a:endParaRPr lang="en-GB" sz="2400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endParaRPr lang="en-GB" sz="2400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sz="2400" b="1" dirty="0" smtClean="0"/>
              <a:t>Hazard rate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sz="2400" dirty="0" smtClean="0"/>
              <a:t>h(t)= f(t)/ S(t</a:t>
            </a:r>
            <a:r>
              <a:rPr lang="en-GB" sz="2400" dirty="0" smtClean="0"/>
              <a:t>)</a:t>
            </a:r>
            <a:r>
              <a:rPr lang="en-GB" sz="2400" dirty="0" smtClean="0"/>
              <a:t> 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sz="2400" dirty="0" smtClean="0"/>
              <a:t>conditional </a:t>
            </a:r>
            <a:r>
              <a:rPr lang="en-GB" sz="2400" dirty="0" smtClean="0"/>
              <a:t>on having survived up to t, what is the probability of leaving between  t and t+</a:t>
            </a:r>
            <a:r>
              <a:rPr lang="el-GR" sz="2400" dirty="0" smtClean="0">
                <a:latin typeface="Arial"/>
                <a:cs typeface="Arial"/>
              </a:rPr>
              <a:t>Δ</a:t>
            </a:r>
            <a:r>
              <a:rPr lang="en-GB" sz="2400" dirty="0" smtClean="0">
                <a:latin typeface="Arial"/>
                <a:cs typeface="Arial"/>
              </a:rPr>
              <a:t>t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endParaRPr lang="en-GB" sz="2400" i="1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endParaRPr lang="en-GB" sz="2400" i="1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Some hazard shapes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24744"/>
            <a:ext cx="8352928" cy="5400600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Increasing: 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2100" dirty="0" smtClean="0"/>
              <a:t>as time elapses, more likely to experience the event</a:t>
            </a:r>
            <a:endParaRPr lang="en-GB" sz="2100" dirty="0" smtClean="0"/>
          </a:p>
          <a:p>
            <a:pPr lvl="1" eaLnBrk="1" hangingPunct="1">
              <a:spcAft>
                <a:spcPct val="20000"/>
              </a:spcAft>
            </a:pPr>
            <a:r>
              <a:rPr lang="en-GB" sz="1900" dirty="0" smtClean="0"/>
              <a:t>Ex: onset </a:t>
            </a:r>
            <a:r>
              <a:rPr lang="en-GB" sz="1900" dirty="0" smtClean="0"/>
              <a:t>of Alzheimer's 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Decreasing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2100" dirty="0" smtClean="0"/>
              <a:t>a</a:t>
            </a:r>
            <a:r>
              <a:rPr lang="en-GB" sz="2100" dirty="0" smtClean="0"/>
              <a:t>s time elapses, less likely to experience the event</a:t>
            </a:r>
            <a:endParaRPr lang="en-GB" sz="2100" dirty="0" smtClean="0"/>
          </a:p>
          <a:p>
            <a:pPr lvl="1" eaLnBrk="1" hangingPunct="1">
              <a:spcAft>
                <a:spcPct val="20000"/>
              </a:spcAft>
            </a:pPr>
            <a:r>
              <a:rPr lang="en-GB" sz="1900" dirty="0" smtClean="0"/>
              <a:t>Ex: Survival </a:t>
            </a:r>
            <a:r>
              <a:rPr lang="en-GB" sz="1900" dirty="0" smtClean="0"/>
              <a:t>after surgery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U-shaped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2100" dirty="0" smtClean="0"/>
              <a:t>the hazard rate is highest when duration is low/ high</a:t>
            </a:r>
            <a:endParaRPr lang="en-GB" sz="2100" dirty="0" smtClean="0"/>
          </a:p>
          <a:p>
            <a:pPr lvl="1" eaLnBrk="1" hangingPunct="1">
              <a:spcAft>
                <a:spcPct val="20000"/>
              </a:spcAft>
            </a:pPr>
            <a:r>
              <a:rPr lang="en-GB" sz="1900" dirty="0" smtClean="0"/>
              <a:t>Ex: age </a:t>
            </a:r>
            <a:r>
              <a:rPr lang="en-GB" sz="1900" dirty="0" smtClean="0"/>
              <a:t>specific mortality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Constant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2100" dirty="0" smtClean="0"/>
              <a:t>h</a:t>
            </a:r>
            <a:r>
              <a:rPr lang="en-GB" sz="2100" dirty="0" smtClean="0"/>
              <a:t>azard rate does not change with time</a:t>
            </a:r>
            <a:endParaRPr lang="en-GB" sz="2100" dirty="0" smtClean="0"/>
          </a:p>
          <a:p>
            <a:pPr lvl="1" eaLnBrk="1" hangingPunct="1">
              <a:spcAft>
                <a:spcPct val="20000"/>
              </a:spcAft>
            </a:pPr>
            <a:r>
              <a:rPr lang="en-GB" sz="1900" dirty="0" smtClean="0"/>
              <a:t>Ex: time </a:t>
            </a:r>
            <a:r>
              <a:rPr lang="en-GB" sz="1900" dirty="0" smtClean="0"/>
              <a:t>till next email arrives</a:t>
            </a:r>
          </a:p>
          <a:p>
            <a:pPr lvl="1" eaLnBrk="1" hangingPunct="1">
              <a:buFont typeface="Wingdings" pitchFamily="2" charset="2"/>
              <a:buNone/>
            </a:pPr>
            <a:endParaRPr lang="en-GB" sz="1900" dirty="0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438275" y="179388"/>
            <a:ext cx="7377113" cy="58531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Hazard rate varying with time</a:t>
            </a:r>
          </a:p>
        </p:txBody>
      </p:sp>
      <p:pic>
        <p:nvPicPr>
          <p:cNvPr id="6656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8925"/>
            <a:ext cx="8280920" cy="467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Cox regression model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484785"/>
            <a:ext cx="8064896" cy="4896544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dirty="0" smtClean="0"/>
              <a:t>Regression model for survival analysis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dirty="0" smtClean="0"/>
              <a:t>Can model time invariant and time varying explanatory variables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dirty="0" smtClean="0"/>
              <a:t>Produces estimated hazard </a:t>
            </a:r>
            <a:r>
              <a:rPr lang="en-GB" sz="2400" dirty="0" smtClean="0"/>
              <a:t>ratios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100" dirty="0" smtClean="0"/>
              <a:t> </a:t>
            </a:r>
            <a:r>
              <a:rPr lang="en-GB" sz="2100" dirty="0" smtClean="0"/>
              <a:t>(sometimes called rate ratios or risk ratios)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dirty="0" smtClean="0"/>
              <a:t>Regression coefficients are on a log scale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dirty="0" err="1" smtClean="0"/>
              <a:t>Exponentiate</a:t>
            </a:r>
            <a:r>
              <a:rPr lang="en-GB" sz="1900" dirty="0" smtClean="0"/>
              <a:t> to get hazard ratio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dirty="0" smtClean="0"/>
              <a:t>Similar to odds ratios from logistic </a:t>
            </a:r>
            <a:r>
              <a:rPr lang="en-GB" sz="1900" dirty="0" smtClean="0"/>
              <a:t>models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200" dirty="0" smtClean="0"/>
              <a:t>Model is semi-parametric</a:t>
            </a:r>
            <a:r>
              <a:rPr lang="en-GB" sz="2200" dirty="0" smtClean="0"/>
              <a:t>: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dirty="0" smtClean="0"/>
              <a:t>Does not estimate how the hazard rate changes with time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dirty="0" smtClean="0"/>
              <a:t>Estimates the effect of co-</a:t>
            </a:r>
            <a:r>
              <a:rPr lang="en-GB" sz="1900" dirty="0" err="1" smtClean="0"/>
              <a:t>variates</a:t>
            </a:r>
            <a:r>
              <a:rPr lang="en-GB" sz="1900" dirty="0" smtClean="0"/>
              <a:t> in shifting a baseline hazard rate</a:t>
            </a:r>
            <a:endParaRPr lang="en-GB" sz="1900" dirty="0" smtClean="0"/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en-GB" dirty="0" smtClean="0"/>
              <a:t>	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403350" y="0"/>
            <a:ext cx="7294563" cy="1143000"/>
          </a:xfrm>
        </p:spPr>
        <p:txBody>
          <a:bodyPr/>
          <a:lstStyle/>
          <a:p>
            <a:pPr eaLnBrk="1" hangingPunct="1"/>
            <a:r>
              <a:rPr lang="en-GB" smtClean="0"/>
              <a:t>Cox regression equation (i)</a:t>
            </a:r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>
            <p:ph sz="quarter" idx="1"/>
          </p:nvPr>
        </p:nvGraphicFramePr>
        <p:xfrm>
          <a:off x="1042988" y="1484313"/>
          <a:ext cx="7416800" cy="635000"/>
        </p:xfrm>
        <a:graphic>
          <a:graphicData uri="http://schemas.openxmlformats.org/presentationml/2006/ole">
            <p:oleObj spid="_x0000_s12290" name="Equation" r:id="rId3" imgW="2666880" imgH="228600" progId="Equation.3">
              <p:embed/>
            </p:oleObj>
          </a:graphicData>
        </a:graphic>
      </p:graphicFrame>
      <p:graphicFrame>
        <p:nvGraphicFramePr>
          <p:cNvPr id="12291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116013" y="3284538"/>
          <a:ext cx="581025" cy="509587"/>
        </p:xfrm>
        <a:graphic>
          <a:graphicData uri="http://schemas.openxmlformats.org/presentationml/2006/ole">
            <p:oleObj spid="_x0000_s12291" name="Equation" r:id="rId4" imgW="330120" imgH="228600" progId="Equation.3">
              <p:embed/>
            </p:oleObj>
          </a:graphicData>
        </a:graphic>
      </p:graphicFrame>
      <p:graphicFrame>
        <p:nvGraphicFramePr>
          <p:cNvPr id="12292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1116013" y="2492375"/>
          <a:ext cx="568325" cy="519113"/>
        </p:xfrm>
        <a:graphic>
          <a:graphicData uri="http://schemas.openxmlformats.org/presentationml/2006/ole">
            <p:oleObj spid="_x0000_s12292" name="Equation" r:id="rId5" imgW="317160" imgH="228600" progId="Equation.3">
              <p:embed/>
            </p:oleObj>
          </a:graphicData>
        </a:graphic>
      </p:graphicFrame>
      <p:sp>
        <p:nvSpPr>
          <p:cNvPr id="12296" name="Text Box 6"/>
          <p:cNvSpPr txBox="1">
            <a:spLocks noChangeArrowheads="1"/>
          </p:cNvSpPr>
          <p:nvPr/>
        </p:nvSpPr>
        <p:spPr bwMode="auto">
          <a:xfrm>
            <a:off x="1979613" y="3284539"/>
            <a:ext cx="64088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/>
              <a:t>is the baseline hazard function and can take any </a:t>
            </a:r>
            <a:r>
              <a:rPr lang="en-GB" sz="2000" dirty="0" smtClean="0"/>
              <a:t>form</a:t>
            </a:r>
            <a:endParaRPr lang="en-GB" sz="2000" dirty="0"/>
          </a:p>
        </p:txBody>
      </p:sp>
      <p:sp>
        <p:nvSpPr>
          <p:cNvPr id="12297" name="Text Box 7"/>
          <p:cNvSpPr txBox="1">
            <a:spLocks noChangeArrowheads="1"/>
          </p:cNvSpPr>
          <p:nvPr/>
        </p:nvSpPr>
        <p:spPr bwMode="auto">
          <a:xfrm>
            <a:off x="2051050" y="2565400"/>
            <a:ext cx="4219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/>
              <a:t>is the hazard function for individual </a:t>
            </a:r>
            <a:r>
              <a:rPr lang="en-GB" sz="2000" i="1"/>
              <a:t>i</a:t>
            </a:r>
            <a:endParaRPr lang="en-GB" sz="2000"/>
          </a:p>
        </p:txBody>
      </p:sp>
      <p:graphicFrame>
        <p:nvGraphicFramePr>
          <p:cNvPr id="12293" name="Object 8"/>
          <p:cNvGraphicFramePr>
            <a:graphicFrameLocks noChangeAspect="1"/>
          </p:cNvGraphicFramePr>
          <p:nvPr>
            <p:ph sz="quarter" idx="4"/>
          </p:nvPr>
        </p:nvGraphicFramePr>
        <p:xfrm>
          <a:off x="1042988" y="4076700"/>
          <a:ext cx="1558925" cy="555625"/>
        </p:xfrm>
        <a:graphic>
          <a:graphicData uri="http://schemas.openxmlformats.org/presentationml/2006/ole">
            <p:oleObj spid="_x0000_s12293" name="Equation" r:id="rId6" imgW="812520" imgH="228600" progId="Equation.3">
              <p:embed/>
            </p:oleObj>
          </a:graphicData>
        </a:graphic>
      </p:graphicFrame>
      <p:sp>
        <p:nvSpPr>
          <p:cNvPr id="12298" name="Text Box 9"/>
          <p:cNvSpPr txBox="1">
            <a:spLocks noChangeArrowheads="1"/>
          </p:cNvSpPr>
          <p:nvPr/>
        </p:nvSpPr>
        <p:spPr bwMode="auto">
          <a:xfrm>
            <a:off x="1044575" y="39592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12294" name="Object 10"/>
          <p:cNvGraphicFramePr>
            <a:graphicFrameLocks noChangeAspect="1"/>
          </p:cNvGraphicFramePr>
          <p:nvPr/>
        </p:nvGraphicFramePr>
        <p:xfrm>
          <a:off x="1042988" y="4868863"/>
          <a:ext cx="1368425" cy="396875"/>
        </p:xfrm>
        <a:graphic>
          <a:graphicData uri="http://schemas.openxmlformats.org/presentationml/2006/ole">
            <p:oleObj spid="_x0000_s12294" name="Equation" r:id="rId7" imgW="787320" imgH="228600" progId="Equation.3">
              <p:embed/>
            </p:oleObj>
          </a:graphicData>
        </a:graphic>
      </p:graphicFrame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843213" y="4221163"/>
            <a:ext cx="2200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/>
              <a:t>are the covariates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2700338" y="4868863"/>
            <a:ext cx="6300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/>
              <a:t>are the regression coefficients estimated from the data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468312" y="5373688"/>
            <a:ext cx="799211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 smtClean="0"/>
              <a:t>One important assumption!: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	</a:t>
            </a:r>
            <a:r>
              <a:rPr lang="en-GB" sz="2000" dirty="0" smtClean="0"/>
              <a:t>the effect of co-</a:t>
            </a:r>
            <a:r>
              <a:rPr lang="en-GB" sz="2000" dirty="0" err="1" smtClean="0"/>
              <a:t>variates</a:t>
            </a:r>
            <a:r>
              <a:rPr lang="en-GB" sz="2000" dirty="0" smtClean="0"/>
              <a:t> does not change with time (proportional hazards)</a:t>
            </a:r>
            <a:endParaRPr lang="en-GB" sz="2000" dirty="0"/>
          </a:p>
          <a:p>
            <a:endParaRPr lang="en-GB" sz="20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Cox regression equation (ii)</a:t>
            </a:r>
          </a:p>
        </p:txBody>
      </p:sp>
      <p:sp>
        <p:nvSpPr>
          <p:cNvPr id="13316" name="Content Placeholder 18"/>
          <p:cNvSpPr>
            <a:spLocks noGrp="1"/>
          </p:cNvSpPr>
          <p:nvPr>
            <p:ph idx="1"/>
          </p:nvPr>
        </p:nvSpPr>
        <p:spPr>
          <a:xfrm>
            <a:off x="827088" y="1484313"/>
            <a:ext cx="7989887" cy="5173662"/>
          </a:xfrm>
        </p:spPr>
        <p:txBody>
          <a:bodyPr/>
          <a:lstStyle/>
          <a:p>
            <a:r>
              <a:rPr lang="en-GB" sz="2000" smtClean="0"/>
              <a:t>If we divide both sides of the equation on the previous slide by h</a:t>
            </a:r>
            <a:r>
              <a:rPr lang="en-GB" sz="2000" baseline="-25000" smtClean="0"/>
              <a:t>0</a:t>
            </a:r>
            <a:r>
              <a:rPr lang="en-GB" sz="2000" smtClean="0"/>
              <a:t>(t) and take logarithms, we obtain:</a:t>
            </a:r>
          </a:p>
          <a:p>
            <a:endParaRPr lang="en-GB" smtClean="0"/>
          </a:p>
          <a:p>
            <a:endParaRPr lang="en-GB" smtClean="0"/>
          </a:p>
          <a:p>
            <a:endParaRPr lang="en-GB" smtClean="0"/>
          </a:p>
          <a:p>
            <a:endParaRPr lang="en-GB" smtClean="0"/>
          </a:p>
          <a:p>
            <a:endParaRPr lang="en-GB" smtClean="0"/>
          </a:p>
          <a:p>
            <a:r>
              <a:rPr lang="en-GB" sz="2000" smtClean="0"/>
              <a:t>We call h(t) / h</a:t>
            </a:r>
            <a:r>
              <a:rPr lang="en-GB" sz="2000" baseline="-25000" smtClean="0"/>
              <a:t>0</a:t>
            </a:r>
            <a:r>
              <a:rPr lang="en-GB" sz="2000" smtClean="0"/>
              <a:t>(t) the hazard ratio</a:t>
            </a:r>
          </a:p>
          <a:p>
            <a:r>
              <a:rPr lang="en-GB" sz="2000" smtClean="0"/>
              <a:t>The coefficients b</a:t>
            </a:r>
            <a:r>
              <a:rPr lang="en-GB" sz="2000" baseline="-25000" smtClean="0"/>
              <a:t>i</a:t>
            </a:r>
            <a:r>
              <a:rPr lang="en-GB" sz="2000" smtClean="0"/>
              <a:t>...b</a:t>
            </a:r>
            <a:r>
              <a:rPr lang="en-GB" sz="2000" baseline="-25000" smtClean="0"/>
              <a:t>n</a:t>
            </a:r>
            <a:r>
              <a:rPr lang="en-GB" sz="2000" smtClean="0"/>
              <a:t> are estimated by Cox regression, and can be interpreted in a similar manner to that of multiple logistic regression</a:t>
            </a:r>
          </a:p>
          <a:p>
            <a:r>
              <a:rPr lang="en-GB" sz="2000" smtClean="0"/>
              <a:t>exp(b</a:t>
            </a:r>
            <a:r>
              <a:rPr lang="en-GB" sz="2000" baseline="-25000" smtClean="0"/>
              <a:t>i</a:t>
            </a:r>
            <a:r>
              <a:rPr lang="en-GB" sz="2000" smtClean="0"/>
              <a:t>) is the instantaneous relative risk of an event</a:t>
            </a:r>
          </a:p>
        </p:txBody>
      </p:sp>
      <p:graphicFrame>
        <p:nvGraphicFramePr>
          <p:cNvPr id="13314" name="Object 3"/>
          <p:cNvGraphicFramePr>
            <a:graphicFrameLocks noChangeAspect="1"/>
          </p:cNvGraphicFramePr>
          <p:nvPr/>
        </p:nvGraphicFramePr>
        <p:xfrm>
          <a:off x="2051050" y="2492375"/>
          <a:ext cx="5067300" cy="1008063"/>
        </p:xfrm>
        <a:graphic>
          <a:graphicData uri="http://schemas.openxmlformats.org/presentationml/2006/ole">
            <p:oleObj spid="_x0000_s13314" name="Equation" r:id="rId3" imgW="242568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Cox regression assumptions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7786688" cy="4281488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Assumption of proportional hazards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No censoring patterns </a:t>
            </a:r>
            <a:r>
              <a:rPr lang="en-GB" sz="2400" dirty="0" smtClean="0"/>
              <a:t>(i.e. censoring process independent of the survival process)</a:t>
            </a:r>
            <a:endParaRPr lang="en-GB" sz="2400" dirty="0" smtClean="0"/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No left censoring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True starting time (on-set of risk unambiguous)</a:t>
            </a:r>
            <a:endParaRPr lang="en-GB" sz="2400" dirty="0" smtClean="0"/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Plus assumptions for all modelling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dirty="0" smtClean="0"/>
              <a:t>Sufficient sample size, proper model specification, independent observations, exogenous covariates, no high </a:t>
            </a:r>
            <a:r>
              <a:rPr lang="en-GB" sz="1900" dirty="0" err="1" smtClean="0"/>
              <a:t>multicollinearity</a:t>
            </a:r>
            <a:r>
              <a:rPr lang="en-GB" sz="1900" dirty="0" smtClean="0"/>
              <a:t>, random sampling, and so on</a:t>
            </a:r>
          </a:p>
          <a:p>
            <a:pPr eaLnBrk="1" hangingPunct="1"/>
            <a:endParaRPr lang="en-GB" sz="2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smtClean="0"/>
              <a:t>4 key concepts for survival analysis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68500" y="1773238"/>
            <a:ext cx="6848475" cy="4884737"/>
          </a:xfrm>
        </p:spPr>
        <p:txBody>
          <a:bodyPr/>
          <a:lstStyle/>
          <a:p>
            <a:pPr eaLnBrk="1" hangingPunct="1"/>
            <a:r>
              <a:rPr lang="en-GB" sz="2400" dirty="0" smtClean="0"/>
              <a:t>States</a:t>
            </a:r>
          </a:p>
          <a:p>
            <a:pPr eaLnBrk="1" hangingPunct="1"/>
            <a:r>
              <a:rPr lang="en-GB" sz="2400" dirty="0" smtClean="0"/>
              <a:t>Events</a:t>
            </a:r>
          </a:p>
          <a:p>
            <a:pPr eaLnBrk="1" hangingPunct="1"/>
            <a:r>
              <a:rPr lang="en-GB" sz="2400" dirty="0" smtClean="0"/>
              <a:t>Risk period</a:t>
            </a:r>
          </a:p>
          <a:p>
            <a:pPr eaLnBrk="1" hangingPunct="1"/>
            <a:r>
              <a:rPr lang="en-GB" sz="2400" dirty="0" smtClean="0"/>
              <a:t>Duration/ time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smtClean="0"/>
              <a:t>Proportional hazards assumption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268760"/>
            <a:ext cx="7920879" cy="5400328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endParaRPr lang="en-GB" sz="2400" dirty="0" smtClean="0"/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endParaRPr lang="en-GB" sz="2400" dirty="0" smtClean="0"/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dirty="0" smtClean="0"/>
              <a:t>The ratio of the hazard functions of two groups is constant over time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dirty="0" smtClean="0"/>
              <a:t>Cox estimates of </a:t>
            </a:r>
            <a:r>
              <a:rPr lang="el-GR" sz="2400" dirty="0" smtClean="0">
                <a:latin typeface="Arial"/>
                <a:cs typeface="Arial"/>
              </a:rPr>
              <a:t>β</a:t>
            </a:r>
            <a:r>
              <a:rPr lang="en-GB" sz="2400" dirty="0" smtClean="0">
                <a:latin typeface="Arial"/>
                <a:cs typeface="Arial"/>
              </a:rPr>
              <a:t>s= change in the hazard rate relative to the baseline hazard (=hazard function of the reference group)</a:t>
            </a:r>
            <a:endParaRPr lang="en-GB" sz="2400" dirty="0" smtClean="0"/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dirty="0" smtClean="0"/>
              <a:t>If </a:t>
            </a:r>
            <a:r>
              <a:rPr lang="en-GB" sz="2400" dirty="0" smtClean="0"/>
              <a:t>a covariate fails this assumption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dirty="0" smtClean="0"/>
              <a:t>for hazard ratios that increase over time for that covariate, relative risk is overestimated 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dirty="0" smtClean="0"/>
              <a:t>for ratios that decrease over time, relative risk is underestimated 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dirty="0" smtClean="0"/>
              <a:t>standard errors are incorrect and significance tests are decreased in power </a:t>
            </a:r>
          </a:p>
        </p:txBody>
      </p:sp>
      <p:graphicFrame>
        <p:nvGraphicFramePr>
          <p:cNvPr id="71682" name="Object 3"/>
          <p:cNvGraphicFramePr>
            <a:graphicFrameLocks noChangeAspect="1"/>
          </p:cNvGraphicFramePr>
          <p:nvPr/>
        </p:nvGraphicFramePr>
        <p:xfrm>
          <a:off x="827584" y="1412776"/>
          <a:ext cx="7416800" cy="635000"/>
        </p:xfrm>
        <a:graphic>
          <a:graphicData uri="http://schemas.openxmlformats.org/presentationml/2006/ole">
            <p:oleObj spid="_x0000_s71682" name="Equation" r:id="rId3" imgW="266688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Cox regression in Stata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2060575"/>
            <a:ext cx="7164388" cy="4597400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GB" sz="2400" smtClean="0"/>
              <a:t>Will first model a time invariant covariate (sex) on risk of partnership ending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smtClean="0"/>
              <a:t>Then will add a time dependent covariate (age) to the model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Cox regression in Stata</a:t>
            </a:r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/>
        </p:nvGraphicFramePr>
        <p:xfrm>
          <a:off x="395536" y="1412776"/>
          <a:ext cx="8496944" cy="4680520"/>
        </p:xfrm>
        <a:graphic>
          <a:graphicData uri="http://schemas.openxmlformats.org/presentationml/2006/ole">
            <p:oleObj spid="_x0000_s14338" name="Document" r:id="rId3" imgW="5759796" imgH="3361133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0"/>
            <a:ext cx="9144000" cy="1143000"/>
          </a:xfrm>
        </p:spPr>
        <p:txBody>
          <a:bodyPr/>
          <a:lstStyle/>
          <a:p>
            <a:pPr eaLnBrk="1" hangingPunct="1"/>
            <a:r>
              <a:rPr lang="en-GB" sz="2800" smtClean="0"/>
              <a:t>Interpreting output from Cox regression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776"/>
            <a:ext cx="8229600" cy="51451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dirty="0" smtClean="0"/>
              <a:t>Hazard ratios (exp(</a:t>
            </a:r>
            <a:r>
              <a:rPr lang="el-GR" sz="2400" dirty="0" smtClean="0">
                <a:latin typeface="Arial"/>
                <a:cs typeface="Arial"/>
              </a:rPr>
              <a:t>β</a:t>
            </a:r>
            <a:r>
              <a:rPr lang="en-GB" sz="2400" dirty="0" smtClean="0">
                <a:latin typeface="Arial"/>
                <a:cs typeface="Arial"/>
              </a:rPr>
              <a:t>))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100" dirty="0" smtClean="0">
                <a:latin typeface="Arial"/>
                <a:cs typeface="Arial"/>
              </a:rPr>
              <a:t>The effect of the covariate on the hazard rate relative to the baseline hazard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100" dirty="0" smtClean="0">
                <a:latin typeface="Arial"/>
                <a:cs typeface="Arial"/>
              </a:rPr>
              <a:t>Baseline hazard function</a:t>
            </a:r>
            <a:r>
              <a:rPr lang="en-GB" sz="2100" dirty="0" smtClean="0">
                <a:latin typeface="Arial"/>
                <a:cs typeface="Arial"/>
                <a:sym typeface="Wingdings" pitchFamily="2" charset="2"/>
              </a:rPr>
              <a:t> not estimated no intercept</a:t>
            </a:r>
            <a:endParaRPr lang="en-GB" sz="2100" dirty="0" smtClean="0"/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100" dirty="0" smtClean="0">
                <a:latin typeface="+mj-lt"/>
              </a:rPr>
              <a:t>In </a:t>
            </a:r>
            <a:r>
              <a:rPr lang="en-GB" sz="2100" dirty="0" smtClean="0">
                <a:latin typeface="+mj-lt"/>
              </a:rPr>
              <a:t>our example, the baseline hazard is when sex=1 (male)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dirty="0" smtClean="0"/>
              <a:t>The hazard ratio is the ratio of the hazard for a unit change in the covariate 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dirty="0" smtClean="0"/>
              <a:t>HR = </a:t>
            </a:r>
            <a:r>
              <a:rPr lang="en-GB" sz="1900" dirty="0" smtClean="0"/>
              <a:t>0.9</a:t>
            </a:r>
            <a:r>
              <a:rPr lang="en-GB" sz="1900" dirty="0" smtClean="0"/>
              <a:t> </a:t>
            </a:r>
            <a:r>
              <a:rPr lang="en-GB" sz="1900" dirty="0" smtClean="0"/>
              <a:t>for women vs. men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dirty="0" smtClean="0"/>
              <a:t>The risk of partnership breakdown is </a:t>
            </a:r>
            <a:r>
              <a:rPr lang="en-GB" sz="1900" dirty="0" smtClean="0"/>
              <a:t>lowered by </a:t>
            </a:r>
            <a:r>
              <a:rPr lang="en-GB" sz="1900" dirty="0" smtClean="0"/>
              <a:t>1</a:t>
            </a:r>
            <a:r>
              <a:rPr lang="en-GB" sz="1900" dirty="0" smtClean="0"/>
              <a:t>0</a:t>
            </a:r>
            <a:r>
              <a:rPr lang="en-GB" sz="1900" dirty="0" smtClean="0"/>
              <a:t>% for women compared with men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dirty="0" smtClean="0"/>
              <a:t>Hazard ratio assumed constant over time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dirty="0" smtClean="0"/>
              <a:t>At </a:t>
            </a:r>
            <a:r>
              <a:rPr lang="en-GB" sz="1900" u="sng" dirty="0" smtClean="0"/>
              <a:t>any time point</a:t>
            </a:r>
            <a:r>
              <a:rPr lang="en-GB" sz="1900" dirty="0" smtClean="0"/>
              <a:t>, the hazard of partnership breakdown for a woman is </a:t>
            </a:r>
            <a:r>
              <a:rPr lang="en-GB" sz="1900" dirty="0" smtClean="0"/>
              <a:t>0.9</a:t>
            </a:r>
            <a:r>
              <a:rPr lang="en-GB" sz="1900" dirty="0" smtClean="0"/>
              <a:t> </a:t>
            </a:r>
            <a:r>
              <a:rPr lang="en-GB" sz="1900" dirty="0" smtClean="0"/>
              <a:t>times the hazard for a man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Interpreting output from Cox regression (ii)</a:t>
            </a:r>
          </a:p>
        </p:txBody>
      </p:sp>
      <p:sp>
        <p:nvSpPr>
          <p:cNvPr id="47107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179512" y="1340768"/>
            <a:ext cx="8784976" cy="5317207"/>
          </a:xfrm>
        </p:spPr>
        <p:txBody>
          <a:bodyPr/>
          <a:lstStyle/>
          <a:p>
            <a:pPr eaLnBrk="1" hangingPunct="1"/>
            <a:r>
              <a:rPr lang="en-GB" sz="2400" dirty="0" smtClean="0"/>
              <a:t>The hazard rate may change with time but the hazard ratio is </a:t>
            </a:r>
            <a:r>
              <a:rPr lang="en-GB" sz="2400" dirty="0" smtClean="0"/>
              <a:t>constant</a:t>
            </a:r>
          </a:p>
          <a:p>
            <a:pPr eaLnBrk="1" hangingPunct="1"/>
            <a:r>
              <a:rPr lang="en-GB" sz="2200" dirty="0" smtClean="0"/>
              <a:t>So if we know that the probability of a man having a partnership breakdown in the following year is 1.5% then the probability of a woman having a partnership breakdown in the following year is </a:t>
            </a:r>
          </a:p>
          <a:p>
            <a:pPr eaLnBrk="1" hangingPunct="1">
              <a:buNone/>
            </a:pPr>
            <a:r>
              <a:rPr lang="en-GB" sz="2200" dirty="0" smtClean="0"/>
              <a:t>		0.015*0.9 = 1.35</a:t>
            </a:r>
            <a:r>
              <a:rPr lang="en-GB" sz="2200" dirty="0" smtClean="0"/>
              <a:t>%</a:t>
            </a:r>
          </a:p>
          <a:p>
            <a:pPr eaLnBrk="1" hangingPunct="1"/>
            <a:r>
              <a:rPr lang="en-GB" sz="2200" dirty="0" smtClean="0"/>
              <a:t>The (instantaneous) hazard rate </a:t>
            </a:r>
            <a:r>
              <a:rPr lang="en-GB" sz="2200" dirty="0" smtClean="0"/>
              <a:t>cannot be derived from Cox estimates alone</a:t>
            </a:r>
          </a:p>
          <a:p>
            <a:pPr lvl="1" eaLnBrk="1" hangingPunct="1"/>
            <a:r>
              <a:rPr lang="en-GB" sz="1900" dirty="0" smtClean="0"/>
              <a:t>Need to estimate the baseline hazard function</a:t>
            </a:r>
          </a:p>
          <a:p>
            <a:pPr eaLnBrk="1" hangingPunct="1"/>
            <a:r>
              <a:rPr lang="en-GB" sz="2200" dirty="0" smtClean="0"/>
              <a:t>But... can calculate the odds of experiencing the event </a:t>
            </a:r>
            <a:r>
              <a:rPr lang="en-GB" sz="2200" dirty="0" smtClean="0"/>
              <a:t>first = (hazard ratio) / (1 + hazard ratio)</a:t>
            </a:r>
            <a:endParaRPr lang="en-GB" sz="2200" dirty="0" smtClean="0"/>
          </a:p>
          <a:p>
            <a:pPr eaLnBrk="1" hangingPunct="1"/>
            <a:r>
              <a:rPr lang="en-GB" sz="2200" dirty="0" smtClean="0"/>
              <a:t>So </a:t>
            </a:r>
            <a:r>
              <a:rPr lang="en-GB" sz="2200" dirty="0" smtClean="0"/>
              <a:t>in our example, a HR of </a:t>
            </a:r>
            <a:r>
              <a:rPr lang="en-GB" sz="2200" dirty="0" smtClean="0"/>
              <a:t>0.9 </a:t>
            </a:r>
            <a:r>
              <a:rPr lang="en-GB" sz="2200" dirty="0" smtClean="0"/>
              <a:t>corresponds to a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200" dirty="0" smtClean="0"/>
              <a:t>	probability of </a:t>
            </a:r>
            <a:r>
              <a:rPr lang="en-GB" sz="2200" dirty="0" smtClean="0"/>
              <a:t>0.47 </a:t>
            </a:r>
            <a:r>
              <a:rPr lang="en-GB" sz="2200" dirty="0" smtClean="0"/>
              <a:t>that a woman will experience a partnership breakdown </a:t>
            </a:r>
            <a:r>
              <a:rPr lang="en-GB" sz="2200" dirty="0" smtClean="0"/>
              <a:t>first</a:t>
            </a:r>
            <a:endParaRPr lang="en-GB" sz="2200" dirty="0" smtClean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Time dependent covariates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00213"/>
            <a:ext cx="7343775" cy="4425950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GB" sz="2400" smtClean="0"/>
              <a:t>Examples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smtClean="0"/>
              <a:t>Current age group rather than age at baseline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smtClean="0"/>
              <a:t>GHQ score may change over time and predict break-ups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smtClean="0"/>
              <a:t>Will use age to predict duration of cohabitation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smtClean="0"/>
              <a:t>Nonlinear relationship hypothesised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smtClean="0"/>
              <a:t>Recode age into 8 equally spaced age groups</a:t>
            </a:r>
            <a:r>
              <a:rPr lang="en-GB" smtClean="0"/>
              <a:t> 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311275" y="300038"/>
            <a:ext cx="7591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/>
              <a:t>Cox regression with time dependent covariates</a:t>
            </a:r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252413" y="1196975"/>
          <a:ext cx="8521700" cy="5472385"/>
        </p:xfrm>
        <a:graphic>
          <a:graphicData uri="http://schemas.openxmlformats.org/presentationml/2006/ole">
            <p:oleObj spid="_x0000_s15362" name="Document" r:id="rId3" imgW="5759796" imgH="4775533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smtClean="0"/>
              <a:t>Testing the proportional hazards assumption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1773238"/>
            <a:ext cx="7164388" cy="48847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b="1" smtClean="0">
                <a:solidFill>
                  <a:schemeClr val="hlink"/>
                </a:solidFill>
              </a:rPr>
              <a:t>Graphical methods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Comparison of Kaplan-Meier observed &amp; predicted curves by group. Observed lines should be close to predicted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Survival probability plots (cumulative survival against time for each group). Lines should not cross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Log minus log plots (minus log cumulative hazard against log survival time). Lines should be parallel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smtClean="0"/>
              <a:t>Testing the proportional hazards assumption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16113"/>
            <a:ext cx="7272337" cy="47529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b="1" smtClean="0">
                <a:solidFill>
                  <a:schemeClr val="hlink"/>
                </a:solidFill>
              </a:rPr>
              <a:t>Formal tests of proportional hazard assumption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</a:pPr>
            <a:endParaRPr lang="en-GB" sz="2400" b="1" smtClean="0">
              <a:solidFill>
                <a:schemeClr val="hlink"/>
              </a:solidFill>
            </a:endParaRP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Include an interaction between the covariate and a function of time. Log time often used but could be any function. If significant then assumption violated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Test the proportional hazards assumption on the basis of partial residuals. Type of residual known as Schoenfeld residuals. 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</a:pPr>
            <a:endParaRPr lang="en-GB" sz="1900" smtClean="0"/>
          </a:p>
          <a:p>
            <a:pPr lvl="1" eaLnBrk="1" hangingPunct="1">
              <a:lnSpc>
                <a:spcPct val="90000"/>
              </a:lnSpc>
            </a:pPr>
            <a:endParaRPr lang="en-GB" sz="1900" smtClean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When assumptions are not met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1916113"/>
            <a:ext cx="7092950" cy="4741862"/>
          </a:xfrm>
        </p:spPr>
        <p:txBody>
          <a:bodyPr/>
          <a:lstStyle/>
          <a:p>
            <a:pPr eaLnBrk="1" hangingPunct="1"/>
            <a:r>
              <a:rPr lang="en-GB" sz="2400" smtClean="0"/>
              <a:t>If categorical covariate, include the variable as a </a:t>
            </a:r>
            <a:r>
              <a:rPr lang="en-GB" sz="2400" b="1" smtClean="0">
                <a:solidFill>
                  <a:schemeClr val="hlink"/>
                </a:solidFill>
              </a:rPr>
              <a:t>strata</a:t>
            </a:r>
            <a:r>
              <a:rPr lang="en-GB" sz="2400" smtClean="0"/>
              <a:t> variable</a:t>
            </a:r>
          </a:p>
          <a:p>
            <a:pPr eaLnBrk="1" hangingPunct="1">
              <a:buFont typeface="Wingdings" pitchFamily="2" charset="2"/>
              <a:buNone/>
            </a:pPr>
            <a:endParaRPr lang="en-GB" sz="2400" smtClean="0"/>
          </a:p>
          <a:p>
            <a:pPr lvl="1" eaLnBrk="1" hangingPunct="1"/>
            <a:r>
              <a:rPr lang="en-GB" sz="1900" smtClean="0"/>
              <a:t>Allows underlying hazard function to differ between categories and be non proportional</a:t>
            </a:r>
          </a:p>
          <a:p>
            <a:pPr lvl="1" eaLnBrk="1" hangingPunct="1"/>
            <a:r>
              <a:rPr lang="en-GB" sz="1900" smtClean="0"/>
              <a:t>Estimates separate underlying baseline hazard for each stratum</a:t>
            </a:r>
          </a:p>
          <a:p>
            <a:pPr eaLnBrk="1" hangingPunct="1"/>
            <a:endParaRPr lang="en-GB" sz="24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0"/>
            <a:ext cx="7150100" cy="1143000"/>
          </a:xfrm>
        </p:spPr>
        <p:txBody>
          <a:bodyPr/>
          <a:lstStyle/>
          <a:p>
            <a:pPr eaLnBrk="1" hangingPunct="1"/>
            <a:r>
              <a:rPr lang="en-GB" smtClean="0"/>
              <a:t>States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507412" cy="5073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dirty="0" smtClean="0"/>
              <a:t>States are categories of the outcome variable of interest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dirty="0" smtClean="0"/>
              <a:t>Each </a:t>
            </a:r>
            <a:r>
              <a:rPr lang="en-GB" sz="2400" dirty="0" smtClean="0"/>
              <a:t>unit (ex.: person, household etc.) </a:t>
            </a:r>
            <a:r>
              <a:rPr lang="en-GB" sz="2400" dirty="0" smtClean="0"/>
              <a:t>occupies exactly one state at any moment in time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dirty="0" smtClean="0"/>
              <a:t>Examples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dirty="0" smtClean="0"/>
              <a:t>alive, dead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dirty="0" smtClean="0"/>
              <a:t>single, married, divorced, widowed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dirty="0" smtClean="0"/>
              <a:t>never smoker, smoker, </a:t>
            </a:r>
            <a:r>
              <a:rPr lang="en-GB" sz="1900" dirty="0" smtClean="0"/>
              <a:t>ex-smoker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dirty="0" smtClean="0"/>
              <a:t>e</a:t>
            </a:r>
            <a:r>
              <a:rPr lang="en-GB" sz="1900" dirty="0" smtClean="0"/>
              <a:t>mployed, unemployed, inactive</a:t>
            </a:r>
            <a:endParaRPr lang="en-GB" sz="1900" dirty="0" smtClean="0"/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dirty="0" smtClean="0"/>
              <a:t>Set of possible states called the </a:t>
            </a:r>
            <a:r>
              <a:rPr lang="en-GB" sz="2400" b="1" dirty="0" smtClean="0">
                <a:solidFill>
                  <a:schemeClr val="hlink"/>
                </a:solidFill>
              </a:rPr>
              <a:t>state space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When assumptions are not met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700213"/>
            <a:ext cx="7308850" cy="4597400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If a continuous covariate </a:t>
            </a:r>
          </a:p>
          <a:p>
            <a:pPr eaLnBrk="1" hangingPunct="1">
              <a:spcAft>
                <a:spcPct val="20000"/>
              </a:spcAft>
            </a:pPr>
            <a:endParaRPr lang="en-GB" sz="2400" dirty="0" smtClean="0"/>
          </a:p>
          <a:p>
            <a:pPr lvl="1" eaLnBrk="1" hangingPunct="1">
              <a:spcAft>
                <a:spcPct val="20000"/>
              </a:spcAft>
            </a:pPr>
            <a:r>
              <a:rPr lang="en-GB" sz="1900" dirty="0" smtClean="0"/>
              <a:t>Consider splitting the follow-up time. For example, hazard may be proportional within first 5 years, next 5-10 years and so on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dirty="0" smtClean="0"/>
              <a:t>Could covariate be included as time dependent covariate?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dirty="0" smtClean="0"/>
              <a:t>Consider another (parametric) model</a:t>
            </a:r>
            <a:endParaRPr lang="en-GB" sz="1900" dirty="0" smtClean="0"/>
          </a:p>
          <a:p>
            <a:pPr lvl="1" eaLnBrk="1" hangingPunct="1"/>
            <a:endParaRPr lang="en-GB" sz="1900" dirty="0" smtClean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115888"/>
            <a:ext cx="7366000" cy="1143000"/>
          </a:xfrm>
        </p:spPr>
        <p:txBody>
          <a:bodyPr/>
          <a:lstStyle/>
          <a:p>
            <a:pPr eaLnBrk="1" hangingPunct="1"/>
            <a:r>
              <a:rPr lang="en-GB" smtClean="0"/>
              <a:t>Censoring assumptions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00213"/>
            <a:ext cx="7488237" cy="48974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smtClean="0"/>
              <a:t>Censored cases must be independent of the survival distribution. There should be no pattern to these cases, which instead should be missing at random. 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smtClean="0"/>
              <a:t>If censoring is </a:t>
            </a:r>
            <a:r>
              <a:rPr lang="en-GB" sz="2400" b="1" smtClean="0">
                <a:solidFill>
                  <a:schemeClr val="hlink"/>
                </a:solidFill>
              </a:rPr>
              <a:t>not</a:t>
            </a:r>
            <a:r>
              <a:rPr lang="en-GB" sz="2400" smtClean="0"/>
              <a:t> independent, then censoring is said to be </a:t>
            </a:r>
            <a:r>
              <a:rPr lang="en-GB" sz="2400" b="1" smtClean="0">
                <a:solidFill>
                  <a:schemeClr val="hlink"/>
                </a:solidFill>
              </a:rPr>
              <a:t>informative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smtClean="0"/>
              <a:t>You have to judge this for yourself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Usually don’t have any data that can be used to test the assumption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Think carefully about start and end dates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Always check a sample of records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0"/>
            <a:ext cx="7439025" cy="1143000"/>
          </a:xfrm>
        </p:spPr>
        <p:txBody>
          <a:bodyPr/>
          <a:lstStyle/>
          <a:p>
            <a:pPr eaLnBrk="1" hangingPunct="1"/>
            <a:r>
              <a:rPr lang="en-GB" smtClean="0"/>
              <a:t>True starting time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1773238"/>
            <a:ext cx="7021513" cy="4884737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GB" sz="2400" smtClean="0"/>
              <a:t>The ideal model for survival analysis would be where there is a true zero time 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smtClean="0"/>
              <a:t>If the zero point is arbitrary or ambiguous, the data series will be different depending on starting point. The computed hazard rate coefficients could differ, sometimes markedly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smtClean="0"/>
              <a:t>Conduct a sensitivity analysis to see how coefficients may change according to different starting points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Other extensions to survival analysis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1989139"/>
            <a:ext cx="7164388" cy="4536206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Repeated </a:t>
            </a:r>
            <a:r>
              <a:rPr lang="en-GB" sz="2400" dirty="0" smtClean="0"/>
              <a:t>events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Multi-state models (more than 1 event type</a:t>
            </a:r>
            <a:r>
              <a:rPr lang="en-GB" sz="2400" dirty="0" smtClean="0"/>
              <a:t>)</a:t>
            </a:r>
            <a:r>
              <a:rPr lang="en-GB" sz="2400" dirty="0" smtClean="0">
                <a:sym typeface="Wingdings" pitchFamily="2" charset="2"/>
              </a:rPr>
              <a:t> competing risks</a:t>
            </a:r>
            <a:endParaRPr lang="en-GB" sz="2400" dirty="0" smtClean="0"/>
          </a:p>
          <a:p>
            <a:pPr lvl="1" eaLnBrk="1" hangingPunct="1">
              <a:spcAft>
                <a:spcPct val="20000"/>
              </a:spcAft>
            </a:pPr>
            <a:r>
              <a:rPr lang="en-GB" sz="1900" dirty="0" smtClean="0"/>
              <a:t>Transition from employment to unemployment or leaving labour market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dirty="0" smtClean="0"/>
              <a:t>Modelling type of exit from cohabiting relationship- separation/divorce/widowhood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38275" y="179388"/>
            <a:ext cx="7705725" cy="900112"/>
          </a:xfrm>
        </p:spPr>
        <p:txBody>
          <a:bodyPr/>
          <a:lstStyle/>
          <a:p>
            <a:pPr eaLnBrk="1" hangingPunct="1"/>
            <a:r>
              <a:rPr lang="en-GB" smtClean="0"/>
              <a:t>Could you use logistic regression instead?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628775"/>
            <a:ext cx="7164387" cy="4968875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GB" sz="2400" smtClean="0"/>
              <a:t>May produce similar results for short or fixed follow-up periods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smtClean="0"/>
              <a:t>Examples</a:t>
            </a:r>
          </a:p>
          <a:p>
            <a:pPr lvl="2" eaLnBrk="1" hangingPunct="1">
              <a:spcAft>
                <a:spcPct val="20000"/>
              </a:spcAft>
            </a:pPr>
            <a:r>
              <a:rPr lang="en-GB" sz="1700" smtClean="0"/>
              <a:t>everyone followed-up for 7 years</a:t>
            </a:r>
          </a:p>
          <a:p>
            <a:pPr lvl="2" eaLnBrk="1" hangingPunct="1">
              <a:spcAft>
                <a:spcPct val="20000"/>
              </a:spcAft>
            </a:pPr>
            <a:r>
              <a:rPr lang="en-GB" sz="1900" smtClean="0"/>
              <a:t>maximum follow-up 5 years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smtClean="0"/>
              <a:t>Results may differ if there are varying follow-up times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smtClean="0"/>
              <a:t>If dates of entry and dates of events are available then better to use Cox regression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Finally….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1989138"/>
            <a:ext cx="7164388" cy="4668837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GB" sz="2400" smtClean="0"/>
              <a:t>This is just an introduction to survival/ event history analysis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smtClean="0"/>
              <a:t>Only reviewed the Cox regression model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smtClean="0"/>
              <a:t>Also parametric survival methods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smtClean="0"/>
              <a:t>But Cox regression likely to suit type of analyses of interest to sociologists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smtClean="0"/>
              <a:t>Consider an intensive course  if you want to use survival analysis in your own work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Events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1916113"/>
            <a:ext cx="7737475" cy="47418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dirty="0" smtClean="0"/>
              <a:t>Event=a </a:t>
            </a:r>
            <a:r>
              <a:rPr lang="en-GB" sz="2400" u="sng" dirty="0" smtClean="0"/>
              <a:t>transition</a:t>
            </a:r>
            <a:r>
              <a:rPr lang="en-GB" sz="2400" dirty="0" smtClean="0"/>
              <a:t> from one state to another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dirty="0" smtClean="0"/>
              <a:t>From an origin state to a destination state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dirty="0" smtClean="0"/>
              <a:t>Examples</a:t>
            </a:r>
            <a:endParaRPr lang="en-GB" sz="2400" dirty="0" smtClean="0"/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dirty="0" smtClean="0"/>
              <a:t>From smoker to ex-smoker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dirty="0" smtClean="0"/>
              <a:t>From married to widowed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dirty="0" smtClean="0"/>
              <a:t>Not all transitions </a:t>
            </a:r>
            <a:r>
              <a:rPr lang="en-GB" sz="2400" dirty="0" smtClean="0"/>
              <a:t>may be possible</a:t>
            </a:r>
            <a:endParaRPr lang="en-GB" sz="2400" dirty="0" smtClean="0"/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dirty="0" smtClean="0"/>
              <a:t>E.g. from smoker to never smoker  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endParaRPr lang="en-GB" sz="19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0"/>
            <a:ext cx="7150100" cy="1143000"/>
          </a:xfrm>
        </p:spPr>
        <p:txBody>
          <a:bodyPr/>
          <a:lstStyle/>
          <a:p>
            <a:pPr eaLnBrk="1" hangingPunct="1"/>
            <a:r>
              <a:rPr lang="en-GB" smtClean="0"/>
              <a:t>Risk period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4929188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2 states: A &amp; B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Event: transition from A</a:t>
            </a:r>
            <a:r>
              <a:rPr lang="en-GB" sz="2400" dirty="0" smtClean="0">
                <a:sym typeface="Wingdings" pitchFamily="2" charset="2"/>
              </a:rPr>
              <a:t> B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>
                <a:sym typeface="Wingdings" pitchFamily="2" charset="2"/>
              </a:rPr>
              <a:t>To be able to undergo this transition, one must be in state A (if in state B already cannot transition)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>
                <a:sym typeface="Wingdings" pitchFamily="2" charset="2"/>
              </a:rPr>
              <a:t>Not all individuals will be in state A at any given time</a:t>
            </a:r>
            <a:endParaRPr lang="en-GB" sz="2400" dirty="0" smtClean="0"/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Example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dirty="0" smtClean="0"/>
              <a:t>can only experience divorce if married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The period of time that someone is at risk of a particular event is called the </a:t>
            </a:r>
            <a:r>
              <a:rPr lang="en-GB" sz="2400" b="1" dirty="0" smtClean="0">
                <a:solidFill>
                  <a:schemeClr val="hlink"/>
                </a:solidFill>
              </a:rPr>
              <a:t>risk period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All subjects at risk of an event at a point in time called the </a:t>
            </a:r>
            <a:r>
              <a:rPr lang="en-GB" sz="2400" b="1" dirty="0" smtClean="0">
                <a:solidFill>
                  <a:schemeClr val="hlink"/>
                </a:solidFill>
              </a:rPr>
              <a:t>risk set</a:t>
            </a:r>
          </a:p>
          <a:p>
            <a:pPr eaLnBrk="1" hangingPunct="1"/>
            <a:endParaRPr lang="en-GB" sz="2400" b="1" dirty="0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Various meanings</a:t>
            </a:r>
            <a:r>
              <a:rPr lang="en-GB" dirty="0" smtClean="0"/>
              <a:t>...</a:t>
            </a:r>
          </a:p>
          <a:p>
            <a:r>
              <a:rPr lang="en-GB" sz="2800" dirty="0" smtClean="0"/>
              <a:t>Calendar time</a:t>
            </a:r>
          </a:p>
          <a:p>
            <a:r>
              <a:rPr lang="en-GB" sz="2800" dirty="0" smtClean="0"/>
              <a:t>...but onset of risk usually not simultaneous for all units</a:t>
            </a:r>
          </a:p>
          <a:p>
            <a:pPr lvl="1"/>
            <a:r>
              <a:rPr lang="en-GB" sz="2500" dirty="0" smtClean="0"/>
              <a:t>Ex: by age 40, some individuals will have smoked for 20+ years, other for 1 year</a:t>
            </a:r>
          </a:p>
          <a:p>
            <a:r>
              <a:rPr lang="en-GB" sz="2800" b="1" dirty="0" smtClean="0"/>
              <a:t>Duration</a:t>
            </a:r>
            <a:r>
              <a:rPr lang="en-GB" sz="2800" dirty="0" smtClean="0"/>
              <a:t>=</a:t>
            </a:r>
            <a:r>
              <a:rPr lang="en-GB" sz="2800" i="1" dirty="0" smtClean="0"/>
              <a:t>time</a:t>
            </a:r>
            <a:r>
              <a:rPr lang="en-GB" sz="2800" dirty="0" smtClean="0"/>
              <a:t> since onset of risk </a:t>
            </a:r>
            <a:endParaRPr lang="en-GB" sz="2500" dirty="0" smtClean="0"/>
          </a:p>
          <a:p>
            <a:pPr lvl="1"/>
            <a:r>
              <a:rPr lang="en-GB" sz="2500" dirty="0" smtClean="0"/>
              <a:t>d</a:t>
            </a:r>
            <a:r>
              <a:rPr lang="en-GB" sz="2500" dirty="0" smtClean="0"/>
              <a:t>ivorce: time since getting married</a:t>
            </a:r>
          </a:p>
          <a:p>
            <a:pPr lvl="1"/>
            <a:r>
              <a:rPr lang="en-GB" sz="2500" dirty="0" smtClean="0"/>
              <a:t>f</a:t>
            </a:r>
            <a:r>
              <a:rPr lang="en-GB" sz="2500" dirty="0" smtClean="0"/>
              <a:t>inding a job: time since becoming unemployed</a:t>
            </a:r>
          </a:p>
          <a:p>
            <a:pPr lvl="1"/>
            <a:r>
              <a:rPr lang="en-GB" sz="2500" dirty="0" smtClean="0"/>
              <a:t>d</a:t>
            </a:r>
            <a:r>
              <a:rPr lang="en-GB" sz="2500" dirty="0" smtClean="0"/>
              <a:t>eath: time since being born</a:t>
            </a:r>
            <a:endParaRPr lang="en-GB" sz="2500" dirty="0" smtClean="0"/>
          </a:p>
          <a:p>
            <a:pPr lvl="1"/>
            <a:endParaRPr lang="en-GB" sz="25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5399</TotalTime>
  <Words>2663</Words>
  <Application>Microsoft Office PowerPoint</Application>
  <PresentationFormat>On-screen Show (4:3)</PresentationFormat>
  <Paragraphs>466</Paragraphs>
  <Slides>65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6</vt:i4>
      </vt:variant>
      <vt:variant>
        <vt:lpstr>Slide Titles</vt:lpstr>
      </vt:variant>
      <vt:variant>
        <vt:i4>65</vt:i4>
      </vt:variant>
    </vt:vector>
  </HeadingPairs>
  <TitlesOfParts>
    <vt:vector size="72" baseType="lpstr">
      <vt:lpstr>Echo</vt:lpstr>
      <vt:lpstr>Chart</vt:lpstr>
      <vt:lpstr>Microsoft Office Word 97 - 2003 Document</vt:lpstr>
      <vt:lpstr>Microsoft Office Word Document</vt:lpstr>
      <vt:lpstr>Document</vt:lpstr>
      <vt:lpstr>Microsoft Equation 3.0</vt:lpstr>
      <vt:lpstr>Equation</vt:lpstr>
      <vt:lpstr>SC968: Panel Data Methods for Sociologists</vt:lpstr>
      <vt:lpstr>Types of outcome</vt:lpstr>
      <vt:lpstr>Examples of time to event data</vt:lpstr>
      <vt:lpstr>Time to event data</vt:lpstr>
      <vt:lpstr>4 key concepts for survival analysis</vt:lpstr>
      <vt:lpstr>States</vt:lpstr>
      <vt:lpstr>Events</vt:lpstr>
      <vt:lpstr>Risk period</vt:lpstr>
      <vt:lpstr>Time</vt:lpstr>
      <vt:lpstr>Duration</vt:lpstr>
      <vt:lpstr>Example data</vt:lpstr>
      <vt:lpstr>Calendar time</vt:lpstr>
      <vt:lpstr>Censoring</vt:lpstr>
      <vt:lpstr>Censoring</vt:lpstr>
      <vt:lpstr>Study time in years</vt:lpstr>
      <vt:lpstr>Why a special set of methods?</vt:lpstr>
      <vt:lpstr>Survival function</vt:lpstr>
      <vt:lpstr>Survival function</vt:lpstr>
      <vt:lpstr>Hazard rate</vt:lpstr>
      <vt:lpstr>Data</vt:lpstr>
      <vt:lpstr>Data structure-Discrete time</vt:lpstr>
      <vt:lpstr>Data structure-Discrete time</vt:lpstr>
      <vt:lpstr>Data structure-continuous time</vt:lpstr>
      <vt:lpstr>Data structure-continuous time</vt:lpstr>
      <vt:lpstr>Worked example</vt:lpstr>
      <vt:lpstr>The data</vt:lpstr>
      <vt:lpstr>The data (continued)</vt:lpstr>
      <vt:lpstr>Preparing the data</vt:lpstr>
      <vt:lpstr>Slide 29</vt:lpstr>
      <vt:lpstr>Slide 30</vt:lpstr>
      <vt:lpstr>Slide 31</vt:lpstr>
      <vt:lpstr>Slide 32</vt:lpstr>
      <vt:lpstr>Summarising time to event data</vt:lpstr>
      <vt:lpstr>Summarising time to event data</vt:lpstr>
      <vt:lpstr>List the cumulative hazard function</vt:lpstr>
      <vt:lpstr>Graphs of survival time</vt:lpstr>
      <vt:lpstr>Kaplan-Meier graphs</vt:lpstr>
      <vt:lpstr>Slide 38</vt:lpstr>
      <vt:lpstr>Slide 39</vt:lpstr>
      <vt:lpstr>Testing equality of survival curves among groups</vt:lpstr>
      <vt:lpstr>Log-rank test example</vt:lpstr>
      <vt:lpstr>The Cox regression model</vt:lpstr>
      <vt:lpstr>Slide 43</vt:lpstr>
      <vt:lpstr>Some hazard shapes</vt:lpstr>
      <vt:lpstr>Slide 45</vt:lpstr>
      <vt:lpstr>Cox regression model</vt:lpstr>
      <vt:lpstr>Cox regression equation (i)</vt:lpstr>
      <vt:lpstr>Cox regression equation (ii)</vt:lpstr>
      <vt:lpstr>Cox regression assumptions</vt:lpstr>
      <vt:lpstr>Proportional hazards assumption</vt:lpstr>
      <vt:lpstr>Cox regression in Stata</vt:lpstr>
      <vt:lpstr>Cox regression in Stata</vt:lpstr>
      <vt:lpstr>Interpreting output from Cox regression</vt:lpstr>
      <vt:lpstr>Interpreting output from Cox regression (ii)</vt:lpstr>
      <vt:lpstr>Time dependent covariates</vt:lpstr>
      <vt:lpstr>Slide 56</vt:lpstr>
      <vt:lpstr>Testing the proportional hazards assumption</vt:lpstr>
      <vt:lpstr>Testing the proportional hazards assumption</vt:lpstr>
      <vt:lpstr>When assumptions are not met</vt:lpstr>
      <vt:lpstr>When assumptions are not met</vt:lpstr>
      <vt:lpstr>Censoring assumptions</vt:lpstr>
      <vt:lpstr>True starting time</vt:lpstr>
      <vt:lpstr>Other extensions to survival analysis</vt:lpstr>
      <vt:lpstr>Could you use logistic regression instead?</vt:lpstr>
      <vt:lpstr>Finally….</vt:lpstr>
    </vt:vector>
  </TitlesOfParts>
  <Company>ISER University of Essex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</dc:title>
  <dc:creator>Maria Iacovou</dc:creator>
  <cp:lastModifiedBy>savram</cp:lastModifiedBy>
  <cp:revision>391</cp:revision>
  <dcterms:created xsi:type="dcterms:W3CDTF">2008-08-26T11:00:47Z</dcterms:created>
  <dcterms:modified xsi:type="dcterms:W3CDTF">2014-01-09T11:20:22Z</dcterms:modified>
</cp:coreProperties>
</file>