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8" r:id="rId2"/>
    <p:sldId id="320" r:id="rId3"/>
    <p:sldId id="402" r:id="rId4"/>
    <p:sldId id="348" r:id="rId5"/>
    <p:sldId id="349" r:id="rId6"/>
    <p:sldId id="384" r:id="rId7"/>
    <p:sldId id="391" r:id="rId8"/>
    <p:sldId id="392" r:id="rId9"/>
    <p:sldId id="393" r:id="rId10"/>
    <p:sldId id="394" r:id="rId11"/>
    <p:sldId id="395" r:id="rId12"/>
    <p:sldId id="396" r:id="rId13"/>
    <p:sldId id="397" r:id="rId14"/>
    <p:sldId id="398" r:id="rId15"/>
    <p:sldId id="399" r:id="rId16"/>
    <p:sldId id="400" r:id="rId17"/>
    <p:sldId id="401" r:id="rId18"/>
    <p:sldId id="388" r:id="rId19"/>
    <p:sldId id="390" r:id="rId20"/>
  </p:sldIdLst>
  <p:sldSz cx="9144000" cy="6858000" type="screen4x3"/>
  <p:notesSz cx="6669088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329" autoAdjust="0"/>
    <p:restoredTop sz="94660"/>
  </p:normalViewPr>
  <p:slideViewPr>
    <p:cSldViewPr>
      <p:cViewPr>
        <p:scale>
          <a:sx n="70" d="100"/>
          <a:sy n="70" d="100"/>
        </p:scale>
        <p:origin x="-2010" y="-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8768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1"/>
            <a:ext cx="2889938" cy="48768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7949EFBC-BF1F-41B3-B198-1A4D14AB1D7C}" type="datetimeFigureOut">
              <a:rPr lang="en-GB" smtClean="0"/>
              <a:pPr/>
              <a:t>14/03/2013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64228"/>
            <a:ext cx="2889938" cy="48768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264228"/>
            <a:ext cx="2889938" cy="48768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063AC6F9-24E4-44C4-B616-CBBA0CD88FF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8768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8768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3573D496-068A-48E7-A4CB-F03AB5311860}" type="datetimeFigureOut">
              <a:rPr lang="en-GB" smtClean="0"/>
              <a:pPr/>
              <a:t>14/03/2013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31838"/>
            <a:ext cx="4875212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</p:spPr>
        <p:txBody>
          <a:bodyPr vert="horz" lIns="91430" tIns="45715" rIns="91430" bIns="457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64228"/>
            <a:ext cx="2889938" cy="48768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264228"/>
            <a:ext cx="2889938" cy="48768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AFBE7039-46E6-457B-9027-EF52168EBE1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F2D3E6-9CF1-489B-91D0-E4587B8AB1D0}" type="slidenum">
              <a:rPr lang="en-GB"/>
              <a:pPr/>
              <a:t>1</a:t>
            </a:fld>
            <a:endParaRPr lang="en-GB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hidden">
            <a:xfrm>
              <a:off x="1081" y="810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3" name="Group 22"/>
            <p:cNvGrpSpPr>
              <a:grpSpLocks/>
            </p:cNvGrpSpPr>
            <p:nvPr/>
          </p:nvGrpSpPr>
          <p:grpSpPr bwMode="auto">
            <a:xfrm>
              <a:off x="0" y="417"/>
              <a:ext cx="1806" cy="1989"/>
              <a:chOff x="0" y="417"/>
              <a:chExt cx="1806" cy="1989"/>
            </a:xfrm>
          </p:grpSpPr>
          <p:sp>
            <p:nvSpPr>
              <p:cNvPr id="8" name="Rectangle 7"/>
              <p:cNvSpPr>
                <a:spLocks noChangeArrowheads="1"/>
              </p:cNvSpPr>
              <p:nvPr userDrawn="1"/>
            </p:nvSpPr>
            <p:spPr bwMode="auto">
              <a:xfrm>
                <a:off x="361" y="2002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 userDrawn="1"/>
            </p:nvSpPr>
            <p:spPr bwMode="auto">
              <a:xfrm>
                <a:off x="1081" y="810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 userDrawn="1"/>
            </p:nvSpPr>
            <p:spPr bwMode="auto">
              <a:xfrm>
                <a:off x="1437" y="417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 userDrawn="1"/>
            </p:nvSpPr>
            <p:spPr bwMode="auto">
              <a:xfrm>
                <a:off x="719" y="2002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1"/>
              <p:cNvSpPr>
                <a:spLocks noChangeArrowheads="1"/>
              </p:cNvSpPr>
              <p:nvPr userDrawn="1"/>
            </p:nvSpPr>
            <p:spPr bwMode="auto">
              <a:xfrm>
                <a:off x="1437" y="810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719" y="1221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0" y="1209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1081" y="1209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361" y="1602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6"/>
              <p:cNvSpPr>
                <a:spLocks noChangeArrowheads="1"/>
              </p:cNvSpPr>
              <p:nvPr userDrawn="1"/>
            </p:nvSpPr>
            <p:spPr bwMode="auto">
              <a:xfrm>
                <a:off x="720" y="1619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pic>
        <p:nvPicPr>
          <p:cNvPr id="21" name="Picture 5" descr="iser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24" y="142852"/>
            <a:ext cx="93345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6" descr="iser-tx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6643710"/>
            <a:ext cx="2786082" cy="93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891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2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307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307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pic>
        <p:nvPicPr>
          <p:cNvPr id="17" name="Picture 5" descr="iser-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6143644"/>
            <a:ext cx="669411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6" descr="iser-tx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00760" y="6643710"/>
            <a:ext cx="3000396" cy="1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43808" y="1602666"/>
            <a:ext cx="60087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bg1"/>
                </a:solidFill>
              </a:rPr>
              <a:t>Educational attitudes and aspirations over the business cycle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67744" y="3933056"/>
            <a:ext cx="66785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Mark Taylor and Tina Rampino</a:t>
            </a:r>
          </a:p>
          <a:p>
            <a:r>
              <a:rPr lang="en-GB" sz="2000" dirty="0" smtClean="0"/>
              <a:t>Institute for Social and Economic Research</a:t>
            </a:r>
          </a:p>
          <a:p>
            <a:r>
              <a:rPr lang="en-GB" sz="2000" dirty="0" smtClean="0"/>
              <a:t>University of Essex</a:t>
            </a:r>
          </a:p>
          <a:p>
            <a:endParaRPr lang="en-GB" sz="2000" dirty="0" smtClean="0"/>
          </a:p>
          <a:p>
            <a:r>
              <a:rPr lang="en-GB" sz="2000" dirty="0" smtClean="0"/>
              <a:t>Research funded by ESRC</a:t>
            </a:r>
          </a:p>
          <a:p>
            <a:endParaRPr lang="en-GB" sz="2000" dirty="0" smtClean="0"/>
          </a:p>
          <a:p>
            <a:r>
              <a:rPr lang="en-GB" sz="2000" dirty="0" smtClean="0"/>
              <a:t>Growing up in recession Britain</a:t>
            </a:r>
          </a:p>
          <a:p>
            <a:r>
              <a:rPr lang="en-GB" sz="2000" dirty="0" smtClean="0"/>
              <a:t>15/3/2013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238600"/>
          </a:xfrm>
        </p:spPr>
        <p:txBody>
          <a:bodyPr/>
          <a:lstStyle/>
          <a:p>
            <a:r>
              <a:rPr lang="en-GB" sz="2400" dirty="0" smtClean="0"/>
              <a:t>All else equal, a 10 percentage point increase in youth unemployment (from 10% to 20%) associated with more positive attitudes to schooling</a:t>
            </a:r>
          </a:p>
          <a:p>
            <a:pPr lvl="1"/>
            <a:r>
              <a:rPr lang="en-GB" sz="2000" dirty="0" smtClean="0"/>
              <a:t>Increases probability that doing well at school means a great deal from 61% to 67%</a:t>
            </a:r>
          </a:p>
          <a:p>
            <a:pPr lvl="1"/>
            <a:r>
              <a:rPr lang="en-GB" sz="2000" dirty="0" smtClean="0"/>
              <a:t>Increases probability that GCSEs very important from 81% to 86</a:t>
            </a:r>
            <a:r>
              <a:rPr lang="en-GB" sz="2000" dirty="0" smtClean="0"/>
              <a:t>%.</a:t>
            </a:r>
            <a:endParaRPr lang="en-GB" sz="2000" dirty="0" smtClean="0"/>
          </a:p>
          <a:p>
            <a:r>
              <a:rPr lang="en-GB" sz="2400" dirty="0" smtClean="0"/>
              <a:t>Has little impact on aspirations for post-compulsory </a:t>
            </a:r>
            <a:r>
              <a:rPr lang="en-GB" sz="2400" dirty="0" smtClean="0"/>
              <a:t>education or aspirations for university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27584"/>
          </a:xfrm>
        </p:spPr>
        <p:txBody>
          <a:bodyPr/>
          <a:lstStyle/>
          <a:p>
            <a:r>
              <a:rPr lang="en-GB" dirty="0" smtClean="0"/>
              <a:t>Second findings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3886200"/>
          </a:xfrm>
        </p:spPr>
        <p:txBody>
          <a:bodyPr/>
          <a:lstStyle/>
          <a:p>
            <a:r>
              <a:rPr lang="en-GB" sz="2400" dirty="0" smtClean="0"/>
              <a:t>Children’s educational attitudes </a:t>
            </a:r>
            <a:r>
              <a:rPr lang="en-GB" sz="2400" dirty="0" smtClean="0"/>
              <a:t>vary </a:t>
            </a:r>
            <a:r>
              <a:rPr lang="en-GB" sz="2400" dirty="0" smtClean="0"/>
              <a:t>counter-cyclically</a:t>
            </a:r>
          </a:p>
          <a:p>
            <a:r>
              <a:rPr lang="en-GB" sz="2400" dirty="0" smtClean="0"/>
              <a:t>Sizes of effects small relative to other factors (e.g. age, gender, parental education and employment, parental migration status)</a:t>
            </a:r>
          </a:p>
          <a:p>
            <a:pPr lvl="1"/>
            <a:r>
              <a:rPr lang="en-GB" sz="2000" dirty="0" smtClean="0"/>
              <a:t>BUT such factors relatively fixed and cannot be influenced by policy!!</a:t>
            </a:r>
          </a:p>
          <a:p>
            <a:r>
              <a:rPr lang="en-GB" sz="2400" dirty="0" smtClean="0"/>
              <a:t>So far effects averaged across all children – sizes of effects may vary across kids from different backgrounds</a:t>
            </a:r>
          </a:p>
          <a:p>
            <a:r>
              <a:rPr lang="en-GB" sz="2400" dirty="0" smtClean="0"/>
              <a:t>We find they do – particularly by parental education levels and parental attitudes to education.</a:t>
            </a:r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371600"/>
          </a:xfrm>
        </p:spPr>
        <p:txBody>
          <a:bodyPr/>
          <a:lstStyle/>
          <a:p>
            <a:r>
              <a:rPr lang="en-GB" dirty="0" smtClean="0"/>
              <a:t>Second findings (cont.)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371600"/>
          </a:xfrm>
        </p:spPr>
        <p:txBody>
          <a:bodyPr/>
          <a:lstStyle/>
          <a:p>
            <a:r>
              <a:rPr lang="en-GB" sz="3200" dirty="0" smtClean="0"/>
              <a:t>Differences by parental education in impact of increasing unemployment on probability of having positive attitudes to schooling</a:t>
            </a:r>
            <a:endParaRPr lang="en-GB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060848"/>
            <a:ext cx="6192688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Differences by parental education in impact of increasing unemployment on having positive educational aspirations</a:t>
            </a:r>
            <a:endParaRPr lang="en-GB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060848"/>
            <a:ext cx="6480720" cy="4045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 smtClean="0"/>
              <a:t>Effect of a 10ppoint increase in youth unemployment rate on holding positive educational attitudes and aspirations by parental education level</a:t>
            </a:r>
            <a:endParaRPr lang="en-GB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988840"/>
            <a:ext cx="6187132" cy="41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371600"/>
          </a:xfrm>
        </p:spPr>
        <p:txBody>
          <a:bodyPr/>
          <a:lstStyle/>
          <a:p>
            <a:r>
              <a:rPr lang="en-GB" sz="3200" dirty="0" smtClean="0"/>
              <a:t>Differences by parental attitudes to education in impact of increasing unemployment on attitudes</a:t>
            </a:r>
            <a:endParaRPr lang="en-GB" sz="3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700808"/>
            <a:ext cx="6331148" cy="4536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Differences by parental attitudes to education in impact of increasing unemployment on aspirations</a:t>
            </a:r>
            <a:endParaRPr lang="en-GB" sz="3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060848"/>
            <a:ext cx="6259140" cy="4117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 smtClean="0"/>
              <a:t>Effect of a 10ppoint increase in youth unemployment rate on holding positive educational attitudes and aspirations by parental attitudes to education</a:t>
            </a:r>
            <a:endParaRPr lang="en-GB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060848"/>
            <a:ext cx="6331148" cy="4045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6632"/>
          </a:xfrm>
        </p:spPr>
        <p:txBody>
          <a:bodyPr/>
          <a:lstStyle/>
          <a:p>
            <a:r>
              <a:rPr lang="en-GB" sz="2400" dirty="0" smtClean="0"/>
              <a:t>Educational aspirations &amp; attitudes of 11-15 year olds are counter-cyclical – sizes relatively small. </a:t>
            </a:r>
          </a:p>
          <a:p>
            <a:r>
              <a:rPr lang="en-GB" sz="2400" dirty="0" smtClean="0"/>
              <a:t>Impacts of </a:t>
            </a:r>
            <a:r>
              <a:rPr lang="en-GB" sz="2400" dirty="0" err="1" smtClean="0"/>
              <a:t>unemp</a:t>
            </a:r>
            <a:r>
              <a:rPr lang="en-GB" sz="2400" dirty="0" smtClean="0"/>
              <a:t> rates on children’s attitudes &amp; aspirations differ by parental educ. &amp; attitudes to educ. </a:t>
            </a:r>
          </a:p>
          <a:p>
            <a:pPr lvl="1"/>
            <a:r>
              <a:rPr lang="en-GB" sz="2000" dirty="0" smtClean="0"/>
              <a:t>Children with high educated parents more positively affected by downturns  than children with less educated parents. </a:t>
            </a:r>
          </a:p>
          <a:p>
            <a:pPr lvl="1"/>
            <a:r>
              <a:rPr lang="en-GB" sz="2000" dirty="0" smtClean="0"/>
              <a:t>Unemployment rates reduce aspirations among 11-15 year olds with low educated parents; no impact among children with high educated parents. </a:t>
            </a:r>
          </a:p>
          <a:p>
            <a:pPr lvl="1"/>
            <a:r>
              <a:rPr lang="en-GB" sz="2000" dirty="0" smtClean="0"/>
              <a:t>Educational attitudes/aspirations of children with parents who hold less positive attitudes to education reduced when </a:t>
            </a:r>
            <a:r>
              <a:rPr lang="en-GB" sz="2000" dirty="0" err="1" smtClean="0"/>
              <a:t>unemp</a:t>
            </a:r>
            <a:r>
              <a:rPr lang="en-GB" sz="2000" dirty="0" smtClean="0"/>
              <a:t> high; those of children with parents who hold positive attitudes to education unaffected.</a:t>
            </a:r>
          </a:p>
          <a:p>
            <a:pPr lvl="1"/>
            <a:r>
              <a:rPr lang="en-GB" sz="2000" dirty="0" smtClean="0"/>
              <a:t>NOTE: effects not driven by income differences.</a:t>
            </a:r>
          </a:p>
          <a:p>
            <a:endParaRPr lang="en-GB" sz="2400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20080"/>
          </a:xfrm>
        </p:spPr>
        <p:txBody>
          <a:bodyPr/>
          <a:lstStyle/>
          <a:p>
            <a:r>
              <a:rPr lang="en-GB" dirty="0" smtClean="0"/>
              <a:t>Summary/conclusions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5184576"/>
          </a:xfrm>
        </p:spPr>
        <p:txBody>
          <a:bodyPr/>
          <a:lstStyle/>
          <a:p>
            <a:r>
              <a:rPr lang="en-GB" sz="2400" dirty="0" smtClean="0"/>
              <a:t>Without intervention, during downturns motivation, behaviour &amp; attainment of children with low educated parents falls behind those of children with highly educated parents.</a:t>
            </a:r>
          </a:p>
          <a:p>
            <a:r>
              <a:rPr lang="en-GB" sz="2400" dirty="0" smtClean="0"/>
              <a:t>For cohort of children proceeding through secondary school during downturns, attainment &amp; life-chances of those with low educated parents falls behind those with high educated parents. Reduces social mobility. </a:t>
            </a:r>
          </a:p>
          <a:p>
            <a:r>
              <a:rPr lang="en-GB" sz="2400" dirty="0" smtClean="0"/>
              <a:t>Suggests need to target policies aimed at maintaining positive educational attitudes and aspirations at children &amp; parents in areas &amp; schools where high proportion of population have low qualifications/negative attitudes.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720080"/>
          </a:xfrm>
        </p:spPr>
        <p:txBody>
          <a:bodyPr/>
          <a:lstStyle/>
          <a:p>
            <a:r>
              <a:rPr lang="en-GB" dirty="0" smtClean="0"/>
              <a:t>Policy implications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00600"/>
          </a:xfrm>
        </p:spPr>
        <p:txBody>
          <a:bodyPr/>
          <a:lstStyle/>
          <a:p>
            <a:pPr lvl="0"/>
            <a:r>
              <a:rPr lang="en-GB" sz="2400" dirty="0" smtClean="0"/>
              <a:t>To what extent are educational aspirations and attitudes of children affected by the macroeconomic climate?</a:t>
            </a:r>
          </a:p>
          <a:p>
            <a:pPr lvl="0"/>
            <a:r>
              <a:rPr lang="en-GB" sz="2400" dirty="0" smtClean="0"/>
              <a:t>Important because:</a:t>
            </a:r>
          </a:p>
          <a:p>
            <a:pPr lvl="1"/>
            <a:r>
              <a:rPr lang="en-GB" sz="2000" dirty="0" smtClean="0"/>
              <a:t>Large &amp; persistent differences in educational attainment by socioeconomic status</a:t>
            </a:r>
          </a:p>
          <a:p>
            <a:pPr lvl="1"/>
            <a:r>
              <a:rPr lang="en-GB" sz="2000" dirty="0" smtClean="0"/>
              <a:t>Policy debate on how to reduce these differences recently focused on raising school performance among disadvantaged children through influencing their aspirations and attitudes </a:t>
            </a:r>
          </a:p>
          <a:p>
            <a:pPr lvl="1"/>
            <a:r>
              <a:rPr lang="en-GB" sz="2000" dirty="0" smtClean="0"/>
              <a:t>Policy interventions to change expectations and aspirations likely to be more cost-effective than directly improving cognitive development</a:t>
            </a:r>
          </a:p>
          <a:p>
            <a:pPr lvl="1"/>
            <a:r>
              <a:rPr lang="en-GB" sz="2000" dirty="0" smtClean="0"/>
              <a:t>Young people’s aspirations and attitudes are partly determined by perceived external opportunities. </a:t>
            </a:r>
            <a:endParaRPr lang="en-GB" sz="1600" dirty="0" smtClean="0"/>
          </a:p>
          <a:p>
            <a:pPr>
              <a:buNone/>
            </a:pPr>
            <a:endParaRPr lang="en-GB" sz="1800" dirty="0" smtClean="0"/>
          </a:p>
          <a:p>
            <a:pPr lvl="1"/>
            <a:endParaRPr lang="en-GB" sz="1400" dirty="0" smtClean="0"/>
          </a:p>
          <a:p>
            <a:endParaRPr lang="en-GB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36104"/>
          </a:xfrm>
        </p:spPr>
        <p:txBody>
          <a:bodyPr/>
          <a:lstStyle/>
          <a:p>
            <a:r>
              <a:rPr lang="en-GB" dirty="0" smtClean="0"/>
              <a:t>Our question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238600"/>
          </a:xfrm>
        </p:spPr>
        <p:txBody>
          <a:bodyPr/>
          <a:lstStyle/>
          <a:p>
            <a:pPr lvl="0"/>
            <a:r>
              <a:rPr lang="en-GB" sz="2400" dirty="0" smtClean="0"/>
              <a:t>Positive relationship between children’s educational attitudes &amp; aspirations &amp; subsequent attainment &amp; education-related behaviour</a:t>
            </a:r>
          </a:p>
          <a:p>
            <a:pPr lvl="0"/>
            <a:r>
              <a:rPr lang="en-GB" sz="2400" dirty="0" smtClean="0"/>
              <a:t>Positive attitudes and aspirations reduce participation in antisocial behaviours, &amp; later life outcomes such as benefit receipt &amp; early/lone parenthood among women. </a:t>
            </a:r>
          </a:p>
          <a:p>
            <a:pPr lvl="0"/>
            <a:r>
              <a:rPr lang="en-GB" sz="2400" dirty="0" smtClean="0"/>
              <a:t>Children from low income families have lower aspirations and attitudes than their peers from high income families</a:t>
            </a:r>
          </a:p>
          <a:p>
            <a:pPr lvl="1"/>
            <a:r>
              <a:rPr lang="en-GB" sz="2000" dirty="0" smtClean="0"/>
              <a:t>contributes to the persistence in advantage across generations</a:t>
            </a:r>
          </a:p>
          <a:p>
            <a:pPr lvl="0"/>
            <a:endParaRPr lang="en-GB" sz="2400" dirty="0" smtClean="0"/>
          </a:p>
          <a:p>
            <a:pPr lvl="1"/>
            <a:endParaRPr lang="en-GB" sz="1600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595536"/>
          </a:xfrm>
        </p:spPr>
        <p:txBody>
          <a:bodyPr/>
          <a:lstStyle/>
          <a:p>
            <a:r>
              <a:rPr lang="en-GB" sz="3600" dirty="0" smtClean="0"/>
              <a:t>Why are attitudes and aspirations important?</a:t>
            </a:r>
            <a:endParaRPr lang="en-GB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34272"/>
          </a:xfrm>
        </p:spPr>
        <p:txBody>
          <a:bodyPr/>
          <a:lstStyle/>
          <a:p>
            <a:pPr lvl="0"/>
            <a:r>
              <a:rPr lang="en-GB" sz="2400" dirty="0" smtClean="0"/>
              <a:t>Not clear how economic downturn will affect aspirations and attitudes</a:t>
            </a:r>
          </a:p>
          <a:p>
            <a:pPr lvl="0"/>
            <a:r>
              <a:rPr lang="en-GB" sz="2400" dirty="0" smtClean="0"/>
              <a:t>Positive effect if perceived to reduce opportunity costs of education (expected wages), or provides incentive to accumulate skills.</a:t>
            </a:r>
            <a:endParaRPr lang="en-GB" sz="2000" dirty="0" smtClean="0"/>
          </a:p>
          <a:p>
            <a:pPr lvl="0"/>
            <a:r>
              <a:rPr lang="en-GB" sz="2400" dirty="0" smtClean="0"/>
              <a:t>Negative effect if perceived to reduce expected future returns to investing in skills. </a:t>
            </a:r>
          </a:p>
          <a:p>
            <a:pPr lvl="1"/>
            <a:r>
              <a:rPr lang="en-GB" sz="2000" dirty="0" smtClean="0"/>
              <a:t>short-term costs of a recession will persist over time for a particular cohort as these translate into lower educational attainment and a reduction in life-chances.</a:t>
            </a:r>
          </a:p>
          <a:p>
            <a:endParaRPr lang="en-GB" sz="2200" dirty="0" smtClean="0"/>
          </a:p>
          <a:p>
            <a:endParaRPr lang="en-GB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620688"/>
          </a:xfrm>
        </p:spPr>
        <p:txBody>
          <a:bodyPr/>
          <a:lstStyle/>
          <a:p>
            <a:r>
              <a:rPr lang="en-GB" dirty="0" smtClean="0"/>
              <a:t>Mechanisms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742656"/>
          </a:xfrm>
        </p:spPr>
        <p:txBody>
          <a:bodyPr/>
          <a:lstStyle/>
          <a:p>
            <a:pPr lvl="0"/>
            <a:r>
              <a:rPr lang="en-GB" sz="2400" dirty="0" smtClean="0"/>
              <a:t>British Household Panel Survey/British Youth Panel 1994-2008 &amp; Understanding Society data 2010 (BHPS sample)</a:t>
            </a:r>
          </a:p>
          <a:p>
            <a:pPr lvl="0"/>
            <a:r>
              <a:rPr lang="en-GB" sz="2400" dirty="0" smtClean="0"/>
              <a:t>Approx 1,000 11-15 year olds interviewed each year</a:t>
            </a:r>
          </a:p>
          <a:p>
            <a:pPr lvl="0"/>
            <a:r>
              <a:rPr lang="en-GB" sz="2400" dirty="0" smtClean="0"/>
              <a:t>Rotating panel: </a:t>
            </a:r>
          </a:p>
          <a:p>
            <a:pPr lvl="1"/>
            <a:r>
              <a:rPr lang="en-GB" sz="2000" dirty="0" smtClean="0"/>
              <a:t>core group remains within sample for maximum of five years</a:t>
            </a:r>
          </a:p>
          <a:p>
            <a:pPr lvl="1"/>
            <a:r>
              <a:rPr lang="en-GB" sz="2000" dirty="0" smtClean="0"/>
              <a:t>each year 16 yr olds move to adult survey and replaced by new cohort of 11 yr olds.</a:t>
            </a:r>
          </a:p>
          <a:p>
            <a:pPr lvl="0"/>
            <a:r>
              <a:rPr lang="en-GB" sz="2400" dirty="0" smtClean="0"/>
              <a:t>Collect info on e.g. use of leisure time, health, well-being, relationships with family and peers</a:t>
            </a:r>
          </a:p>
          <a:p>
            <a:pPr lvl="0"/>
            <a:r>
              <a:rPr lang="en-GB" sz="2400" dirty="0" smtClean="0"/>
              <a:t>Match child level data to data on other </a:t>
            </a:r>
            <a:r>
              <a:rPr lang="en-GB" sz="2400" dirty="0" err="1" smtClean="0"/>
              <a:t>hhold</a:t>
            </a:r>
            <a:r>
              <a:rPr lang="en-GB" sz="2400" dirty="0" smtClean="0"/>
              <a:t> members</a:t>
            </a:r>
          </a:p>
          <a:p>
            <a:pPr lvl="0"/>
            <a:r>
              <a:rPr lang="en-GB" sz="2400" dirty="0" smtClean="0"/>
              <a:t>Capture business cycle using regional annual gender-specific unemployment rate among 16-24 yr olds from Labour Force Survey.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39552"/>
          </a:xfrm>
        </p:spPr>
        <p:txBody>
          <a:bodyPr/>
          <a:lstStyle/>
          <a:p>
            <a:r>
              <a:rPr lang="en-GB" dirty="0" smtClean="0"/>
              <a:t>Data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742656"/>
          </a:xfrm>
        </p:spPr>
        <p:txBody>
          <a:bodyPr/>
          <a:lstStyle/>
          <a:p>
            <a:pPr lvl="0"/>
            <a:r>
              <a:rPr lang="en-GB" sz="2400" dirty="0" smtClean="0"/>
              <a:t>“How much does it mean to you to do well at school? Does it mean very little, a bit, quite a lot, a great deal?”</a:t>
            </a:r>
          </a:p>
          <a:p>
            <a:pPr lvl="0"/>
            <a:r>
              <a:rPr lang="en-GB" sz="2400" dirty="0" smtClean="0"/>
              <a:t>“How important do you think it is for you to get your GCSE exams? Is it not at all important, not very important, important, very important?”</a:t>
            </a:r>
          </a:p>
          <a:p>
            <a:pPr lvl="0"/>
            <a:r>
              <a:rPr lang="en-GB" sz="2400" dirty="0" smtClean="0"/>
              <a:t>“Do you want to leave school when you are 16, or do you plan to go on to sixth form or college?”</a:t>
            </a:r>
          </a:p>
          <a:p>
            <a:pPr lvl="0"/>
            <a:r>
              <a:rPr lang="en-GB" sz="2400" dirty="0" smtClean="0"/>
              <a:t>“Would you like to go on to do further full-time education at a college or University after you finish school?”</a:t>
            </a:r>
          </a:p>
          <a:p>
            <a:pPr lvl="0"/>
            <a:r>
              <a:rPr lang="en-GB" sz="2400" dirty="0" smtClean="0"/>
              <a:t>Focus on positive attitudes/aspirations</a:t>
            </a:r>
          </a:p>
          <a:p>
            <a:pPr lvl="1"/>
            <a:r>
              <a:rPr lang="en-GB" sz="2000" dirty="0" smtClean="0"/>
              <a:t>School means a great deal</a:t>
            </a:r>
          </a:p>
          <a:p>
            <a:pPr lvl="1"/>
            <a:r>
              <a:rPr lang="en-GB" sz="2000" dirty="0" smtClean="0"/>
              <a:t>GCSEs very important</a:t>
            </a:r>
          </a:p>
          <a:p>
            <a:pPr lvl="1"/>
            <a:r>
              <a:rPr lang="en-GB" sz="2000" dirty="0" smtClean="0"/>
              <a:t>Plans to remain in education at 16</a:t>
            </a:r>
          </a:p>
          <a:p>
            <a:pPr lvl="1"/>
            <a:r>
              <a:rPr lang="en-GB" sz="2000" dirty="0" smtClean="0"/>
              <a:t>Wants to go to university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39552"/>
          </a:xfrm>
        </p:spPr>
        <p:txBody>
          <a:bodyPr/>
          <a:lstStyle/>
          <a:p>
            <a:r>
              <a:rPr lang="en-GB" dirty="0" smtClean="0"/>
              <a:t>Measures of attitudes/aspirations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83568"/>
          </a:xfrm>
        </p:spPr>
        <p:txBody>
          <a:bodyPr/>
          <a:lstStyle/>
          <a:p>
            <a:r>
              <a:rPr lang="en-GB" sz="3200" dirty="0" smtClean="0"/>
              <a:t>Proportions of children with positive attitudes and aspirations by regional unemployment</a:t>
            </a:r>
            <a:endParaRPr lang="en-GB" sz="32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772816"/>
            <a:ext cx="6691188" cy="4045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238600"/>
          </a:xfrm>
        </p:spPr>
        <p:txBody>
          <a:bodyPr/>
          <a:lstStyle/>
          <a:p>
            <a:r>
              <a:rPr lang="en-GB" sz="2400" dirty="0" smtClean="0"/>
              <a:t>Evidence that attitudes &amp; aspirations counter-cyclical</a:t>
            </a:r>
          </a:p>
          <a:p>
            <a:pPr lvl="1"/>
            <a:r>
              <a:rPr lang="en-GB" sz="2000" dirty="0" smtClean="0"/>
              <a:t>Children view school more positively when unemployment relatively high and opportunity costs of education low.</a:t>
            </a:r>
          </a:p>
          <a:p>
            <a:r>
              <a:rPr lang="en-GB" sz="2400" dirty="0" smtClean="0"/>
              <a:t>May reflect other differences between children/</a:t>
            </a:r>
            <a:r>
              <a:rPr lang="en-GB" sz="2400" dirty="0" err="1" smtClean="0"/>
              <a:t>hholds</a:t>
            </a:r>
            <a:r>
              <a:rPr lang="en-GB" sz="2400" dirty="0" smtClean="0"/>
              <a:t> across low &amp; high unemployment regions &amp; over time. </a:t>
            </a:r>
          </a:p>
          <a:p>
            <a:r>
              <a:rPr lang="en-GB" sz="2400" dirty="0" smtClean="0"/>
              <a:t>Estimate models that allow for differences between children in demographics, </a:t>
            </a:r>
            <a:r>
              <a:rPr lang="en-GB" sz="2400" dirty="0" err="1" smtClean="0"/>
              <a:t>hhold</a:t>
            </a:r>
            <a:r>
              <a:rPr lang="en-GB" sz="2400" dirty="0" smtClean="0"/>
              <a:t> </a:t>
            </a:r>
            <a:r>
              <a:rPr lang="en-GB" sz="2400" dirty="0" err="1" smtClean="0"/>
              <a:t>charactistics</a:t>
            </a:r>
            <a:r>
              <a:rPr lang="en-GB" sz="2400" dirty="0" smtClean="0"/>
              <a:t> and parental background.</a:t>
            </a:r>
          </a:p>
          <a:p>
            <a:r>
              <a:rPr lang="en-GB" sz="2400" dirty="0" smtClean="0"/>
              <a:t>Illustrate findings by presenting probability of positive attitudes/aspirations when unemployment low (10%) and high (20%)</a:t>
            </a:r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883568"/>
          </a:xfrm>
        </p:spPr>
        <p:txBody>
          <a:bodyPr/>
          <a:lstStyle/>
          <a:p>
            <a:r>
              <a:rPr lang="en-GB" dirty="0" smtClean="0"/>
              <a:t>First findings: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Impact of regional unemployment rates on probability of having positive attitudes and aspirations</a:t>
            </a:r>
            <a:endParaRPr lang="en-GB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060848"/>
            <a:ext cx="5971108" cy="3760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BA0000"/>
      </a:lt2>
      <a:accent1>
        <a:srgbClr val="A5A5A5"/>
      </a:accent1>
      <a:accent2>
        <a:srgbClr val="00002D"/>
      </a:accent2>
      <a:accent3>
        <a:srgbClr val="18283C"/>
      </a:accent3>
      <a:accent4>
        <a:srgbClr val="000072"/>
      </a:accent4>
      <a:accent5>
        <a:srgbClr val="FFAAAA"/>
      </a:accent5>
      <a:accent6>
        <a:srgbClr val="8EB0C3"/>
      </a:accent6>
      <a:hlink>
        <a:srgbClr val="000000"/>
      </a:hlink>
      <a:folHlink>
        <a:srgbClr val="595959"/>
      </a:folHlink>
    </a:clrScheme>
    <a:fontScheme name="ISER 2">
      <a:majorFont>
        <a:latin typeface="Gill Sans MT"/>
        <a:ea typeface=""/>
        <a:cs typeface=""/>
      </a:majorFont>
      <a:minorFont>
        <a:latin typeface="Offici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3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FF0000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ISER_Powerpoint_template</Template>
  <TotalTime>4507</TotalTime>
  <Words>1053</Words>
  <Application>Microsoft Office PowerPoint</Application>
  <PresentationFormat>On-screen Show (4:3)</PresentationFormat>
  <Paragraphs>84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Pixel</vt:lpstr>
      <vt:lpstr>Slide 1</vt:lpstr>
      <vt:lpstr>Our question</vt:lpstr>
      <vt:lpstr>Why are attitudes and aspirations important?</vt:lpstr>
      <vt:lpstr>Mechanisms</vt:lpstr>
      <vt:lpstr>Data</vt:lpstr>
      <vt:lpstr>Measures of attitudes/aspirations</vt:lpstr>
      <vt:lpstr>Proportions of children with positive attitudes and aspirations by regional unemployment</vt:lpstr>
      <vt:lpstr>First findings:</vt:lpstr>
      <vt:lpstr>Impact of regional unemployment rates on probability of having positive attitudes and aspirations</vt:lpstr>
      <vt:lpstr>Second findings</vt:lpstr>
      <vt:lpstr>Second findings (cont.)</vt:lpstr>
      <vt:lpstr>Differences by parental education in impact of increasing unemployment on probability of having positive attitudes to schooling</vt:lpstr>
      <vt:lpstr>Differences by parental education in impact of increasing unemployment on having positive educational aspirations</vt:lpstr>
      <vt:lpstr>Effect of a 10ppoint increase in youth unemployment rate on holding positive educational attitudes and aspirations by parental education level</vt:lpstr>
      <vt:lpstr>Differences by parental attitudes to education in impact of increasing unemployment on attitudes</vt:lpstr>
      <vt:lpstr>Differences by parental attitudes to education in impact of increasing unemployment on aspirations</vt:lpstr>
      <vt:lpstr>Effect of a 10ppoint increase in youth unemployment rate on holding positive educational attitudes and aspirations by parental attitudes to education</vt:lpstr>
      <vt:lpstr>Summary/conclusions</vt:lpstr>
      <vt:lpstr>Policy implications</vt:lpstr>
    </vt:vector>
  </TitlesOfParts>
  <Company>ISER University of Essex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slonghi</dc:creator>
  <cp:lastModifiedBy>Mark Taylor</cp:lastModifiedBy>
  <cp:revision>492</cp:revision>
  <dcterms:created xsi:type="dcterms:W3CDTF">2011-02-01T17:45:39Z</dcterms:created>
  <dcterms:modified xsi:type="dcterms:W3CDTF">2013-03-14T18:12:57Z</dcterms:modified>
</cp:coreProperties>
</file>