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79" r:id="rId2"/>
    <p:sldId id="257" r:id="rId3"/>
    <p:sldId id="308" r:id="rId4"/>
    <p:sldId id="302" r:id="rId5"/>
    <p:sldId id="261" r:id="rId6"/>
    <p:sldId id="303" r:id="rId7"/>
    <p:sldId id="284" r:id="rId8"/>
    <p:sldId id="310" r:id="rId9"/>
    <p:sldId id="271" r:id="rId10"/>
    <p:sldId id="297" r:id="rId11"/>
    <p:sldId id="306" r:id="rId12"/>
    <p:sldId id="282" r:id="rId13"/>
    <p:sldId id="294" r:id="rId14"/>
    <p:sldId id="283" r:id="rId15"/>
    <p:sldId id="304" r:id="rId16"/>
    <p:sldId id="268" r:id="rId17"/>
    <p:sldId id="305" r:id="rId18"/>
    <p:sldId id="299" r:id="rId19"/>
    <p:sldId id="291" r:id="rId20"/>
    <p:sldId id="293" r:id="rId21"/>
    <p:sldId id="289" r:id="rId22"/>
    <p:sldId id="286" r:id="rId23"/>
    <p:sldId id="300" r:id="rId24"/>
    <p:sldId id="301" r:id="rId25"/>
    <p:sldId id="312" r:id="rId26"/>
    <p:sldId id="311" r:id="rId27"/>
    <p:sldId id="313" r:id="rId28"/>
    <p:sldId id="314" r:id="rId29"/>
    <p:sldId id="274" r:id="rId30"/>
    <p:sldId id="295" r:id="rId31"/>
    <p:sldId id="269" r:id="rId32"/>
    <p:sldId id="270" r:id="rId33"/>
    <p:sldId id="280" r:id="rId34"/>
    <p:sldId id="29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n Mellon" initials="J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198" autoAdjust="0"/>
  </p:normalViewPr>
  <p:slideViewPr>
    <p:cSldViewPr>
      <p:cViewPr varScale="1">
        <p:scale>
          <a:sx n="76" d="100"/>
          <a:sy n="76" d="100"/>
        </p:scale>
        <p:origin x="-138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5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D3025-30D7-4A8C-BFB1-B80E3E19D997}" type="datetimeFigureOut">
              <a:rPr lang="en-GB" smtClean="0"/>
              <a:pPr/>
              <a:t>19/05/2016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41DF2-B504-4175-B972-12AED05379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00413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4518C-95E7-48E3-9D6F-31ADE20295F6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that the wide</a:t>
            </a:r>
            <a:r>
              <a:rPr lang="en-US" baseline="0" dirty="0" smtClean="0"/>
              <a:t> band on the loss effects for Cameron is partly because the Conservatives didn’t lose many votes across that period (they retained 88% of their w1 voters). 5% of 12% of 27% is not that many votes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1DF2-B504-4175-B972-12AED05379A0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that the wide</a:t>
            </a:r>
            <a:r>
              <a:rPr lang="en-US" baseline="0" dirty="0" smtClean="0"/>
              <a:t> band on the loss effects for Cameron is partly because the Conservatives didn’t lose many votes across that period (they retained 88% of their w1 voters). 5% of 12% of 27% is not that many votes.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1DF2-B504-4175-B972-12AED05379A0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1DF2-B504-4175-B972-12AED05379A0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Doesn’t include issue controls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1DF2-B504-4175-B972-12AED05379A0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Doesn’t include issue controls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1DF2-B504-4175-B972-12AED05379A0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Doesn’t include issue controls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1DF2-B504-4175-B972-12AED05379A0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1DF2-B504-4175-B972-12AED05379A0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1DF2-B504-4175-B972-12AED05379A0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" indent="0">
              <a:buNone/>
            </a:pPr>
            <a:r>
              <a:rPr lang="en-GB" sz="2400" dirty="0" smtClean="0"/>
              <a:t>Typical political science approach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i="1" dirty="0" smtClean="0"/>
              <a:t>A statistical association between approving of a leader and vote intention, net of, e.g. partisanship, issue proximity</a:t>
            </a:r>
            <a:endParaRPr lang="en-GB" sz="24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1DF2-B504-4175-B972-12AED05379A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58994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1DF2-B504-4175-B972-12AED05379A0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</a:t>
            </a:r>
            <a:r>
              <a:rPr lang="en-GB" baseline="0" dirty="0" smtClean="0"/>
              <a:t> exclude Scotland because</a:t>
            </a:r>
          </a:p>
          <a:p>
            <a:endParaRPr lang="en-GB" baseline="0" dirty="0" smtClean="0"/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Explain BES </a:t>
            </a:r>
          </a:p>
          <a:p>
            <a:pPr lvl="1">
              <a:buFont typeface="Arial" pitchFamily="34" charset="0"/>
              <a:buChar char="•"/>
            </a:pPr>
            <a:r>
              <a:rPr lang="en-GB" baseline="0" dirty="0" smtClean="0"/>
              <a:t> Sampling</a:t>
            </a:r>
          </a:p>
          <a:p>
            <a:pPr lvl="1">
              <a:buFont typeface="Arial" pitchFamily="34" charset="0"/>
              <a:buChar char="•"/>
            </a:pPr>
            <a:r>
              <a:rPr lang="en-GB" baseline="0" dirty="0" smtClean="0"/>
              <a:t> Weighting</a:t>
            </a:r>
          </a:p>
          <a:p>
            <a:pPr lvl="1">
              <a:buFont typeface="Arial" pitchFamily="34" charset="0"/>
              <a:buChar char="•"/>
            </a:pPr>
            <a:r>
              <a:rPr lang="en-GB" baseline="0" dirty="0" smtClean="0"/>
              <a:t> Clarke correlations similar </a:t>
            </a:r>
          </a:p>
          <a:p>
            <a:pPr lvl="1">
              <a:buFont typeface="Arial" pitchFamily="34" charset="0"/>
              <a:buChar char="•"/>
            </a:pPr>
            <a:r>
              <a:rPr lang="en-GB" baseline="0" dirty="0" smtClean="0"/>
              <a:t> Most problematic for studying non-voting but less problems for studying vote switching </a:t>
            </a:r>
          </a:p>
          <a:p>
            <a:pPr lvl="1">
              <a:buFont typeface="Arial" pitchFamily="34" charset="0"/>
              <a:buChar char="•"/>
            </a:pPr>
            <a:r>
              <a:rPr lang="en-GB" baseline="0" dirty="0" smtClean="0"/>
              <a:t> Face-to-face probability survey is necessary in order to study non-voting effectively, make population estimates and calibrate the Internet panel data</a:t>
            </a:r>
          </a:p>
          <a:p>
            <a:pPr lvl="0">
              <a:buFont typeface="Arial" pitchFamily="34" charset="0"/>
              <a:buChar char="•"/>
            </a:pPr>
            <a:endParaRPr lang="en-GB" baseline="0" dirty="0" smtClean="0"/>
          </a:p>
          <a:p>
            <a:pPr lvl="0">
              <a:buFont typeface="Arial" pitchFamily="34" charset="0"/>
              <a:buChar char="•"/>
            </a:pPr>
            <a:r>
              <a:rPr lang="en-GB" baseline="0" dirty="0" smtClean="0"/>
              <a:t>Retention rates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1DF2-B504-4175-B972-12AED05379A0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Leader evaluations stable across six waves &amp; 16 months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 Small </a:t>
            </a:r>
            <a:r>
              <a:rPr lang="en-US" sz="2600" dirty="0" smtClean="0"/>
              <a:t>improvements for Cameron, Clegg &amp; Miliband (post-election dip for Miliband</a:t>
            </a:r>
            <a:r>
              <a:rPr lang="en-US" sz="2600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 Mobilizing supporters during the campaign</a:t>
            </a:r>
            <a:endParaRPr lang="en-US" sz="26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1DF2-B504-4175-B972-12AED05379A0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6514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Among partisans:</a:t>
            </a:r>
          </a:p>
          <a:p>
            <a:r>
              <a:rPr lang="en-US" sz="3000" dirty="0" smtClean="0"/>
              <a:t>Small aggregate improvements in leader approval (post-election dip for </a:t>
            </a:r>
            <a:r>
              <a:rPr lang="en-US" sz="3000" dirty="0" err="1" smtClean="0"/>
              <a:t>miliband</a:t>
            </a:r>
            <a:r>
              <a:rPr lang="en-US" sz="3000" dirty="0" smtClean="0"/>
              <a:t>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  Large partisan biases; but less so for the Lib-Dems</a:t>
            </a:r>
          </a:p>
          <a:p>
            <a:pPr marL="857250" lvl="2" indent="-457200">
              <a:buFont typeface="Wingdings" panose="05000000000000000000" pitchFamily="2" charset="2"/>
              <a:buChar char="Ø"/>
            </a:pPr>
            <a:r>
              <a:rPr lang="en-US" sz="2600" dirty="0" smtClean="0"/>
              <a:t>Slightly higher ratings by partisans for Cameron &amp; </a:t>
            </a:r>
            <a:r>
              <a:rPr lang="en-US" sz="2600" dirty="0" err="1" smtClean="0"/>
              <a:t>Farage</a:t>
            </a:r>
            <a:r>
              <a:rPr lang="en-US" sz="2600" dirty="0" smtClean="0"/>
              <a:t> compared to </a:t>
            </a:r>
            <a:r>
              <a:rPr lang="en-US" sz="2600" dirty="0" err="1" smtClean="0"/>
              <a:t>Miliband</a:t>
            </a:r>
            <a:r>
              <a:rPr lang="en-US" sz="2600" dirty="0" smtClean="0"/>
              <a:t> &amp; Clegg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1DF2-B504-4175-B972-12AED05379A0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5076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1DF2-B504-4175-B972-12AED05379A0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1DF2-B504-4175-B972-12AED05379A0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09091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that the wide</a:t>
            </a:r>
            <a:r>
              <a:rPr lang="en-US" baseline="0" dirty="0" smtClean="0"/>
              <a:t> band on the loss effects for Cameron is partly because the Conservatives didn’t lose many votes across that period (they retained 88% of their w1 voters). 5% of 12% of 27% is not that many votes.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1DF2-B504-4175-B972-12AED05379A0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C1A9-E14F-4992-8328-674F09B4D9F5}" type="datetimeFigureOut">
              <a:rPr lang="en-GB" smtClean="0"/>
              <a:pPr/>
              <a:t>19/05/2016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EE9F-5985-4C04-B1E0-7DAB8D0A8F0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84994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C1A9-E14F-4992-8328-674F09B4D9F5}" type="datetimeFigureOut">
              <a:rPr lang="en-GB" smtClean="0"/>
              <a:pPr/>
              <a:t>19/05/2016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EE9F-5985-4C04-B1E0-7DAB8D0A8F0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9484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C1A9-E14F-4992-8328-674F09B4D9F5}" type="datetimeFigureOut">
              <a:rPr lang="en-GB" smtClean="0"/>
              <a:pPr/>
              <a:t>19/05/2016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EE9F-5985-4C04-B1E0-7DAB8D0A8F0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053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C1A9-E14F-4992-8328-674F09B4D9F5}" type="datetimeFigureOut">
              <a:rPr lang="en-GB" smtClean="0"/>
              <a:pPr/>
              <a:t>19/05/2016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EE9F-5985-4C04-B1E0-7DAB8D0A8F0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16694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C1A9-E14F-4992-8328-674F09B4D9F5}" type="datetimeFigureOut">
              <a:rPr lang="en-GB" smtClean="0"/>
              <a:pPr/>
              <a:t>19/05/2016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EE9F-5985-4C04-B1E0-7DAB8D0A8F0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54205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C1A9-E14F-4992-8328-674F09B4D9F5}" type="datetimeFigureOut">
              <a:rPr lang="en-GB" smtClean="0"/>
              <a:pPr/>
              <a:t>19/05/2016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EE9F-5985-4C04-B1E0-7DAB8D0A8F0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31423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C1A9-E14F-4992-8328-674F09B4D9F5}" type="datetimeFigureOut">
              <a:rPr lang="en-GB" smtClean="0"/>
              <a:pPr/>
              <a:t>19/05/2016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EE9F-5985-4C04-B1E0-7DAB8D0A8F0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27271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C1A9-E14F-4992-8328-674F09B4D9F5}" type="datetimeFigureOut">
              <a:rPr lang="en-GB" smtClean="0"/>
              <a:pPr/>
              <a:t>19/05/2016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EE9F-5985-4C04-B1E0-7DAB8D0A8F0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2554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C1A9-E14F-4992-8328-674F09B4D9F5}" type="datetimeFigureOut">
              <a:rPr lang="en-GB" smtClean="0"/>
              <a:pPr/>
              <a:t>19/05/2016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EE9F-5985-4C04-B1E0-7DAB8D0A8F0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92106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C1A9-E14F-4992-8328-674F09B4D9F5}" type="datetimeFigureOut">
              <a:rPr lang="en-GB" smtClean="0"/>
              <a:pPr/>
              <a:t>19/05/2016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EE9F-5985-4C04-B1E0-7DAB8D0A8F0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31060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C1A9-E14F-4992-8328-674F09B4D9F5}" type="datetimeFigureOut">
              <a:rPr lang="en-GB" smtClean="0"/>
              <a:pPr/>
              <a:t>19/05/2016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EE9F-5985-4C04-B1E0-7DAB8D0A8F0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45608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CC1A9-E14F-4992-8328-674F09B4D9F5}" type="datetimeFigureOut">
              <a:rPr lang="en-GB" smtClean="0"/>
              <a:pPr/>
              <a:t>19/05/2016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8EE9F-5985-4C04-B1E0-7DAB8D0A8F0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1931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cid:ii_14b7ac1522f6954b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cid:ii_14b7ac1522f6954b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panel data to estimate the impact of party leaders in the 2015 election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429000"/>
            <a:ext cx="6400800" cy="2592288"/>
          </a:xfrm>
        </p:spPr>
        <p:txBody>
          <a:bodyPr>
            <a:normAutofit fontScale="62500" lnSpcReduction="20000"/>
          </a:bodyPr>
          <a:lstStyle/>
          <a:p>
            <a:endParaRPr lang="en-GB" dirty="0" smtClean="0"/>
          </a:p>
          <a:p>
            <a:r>
              <a:rPr lang="en-GB" sz="5000" dirty="0" smtClean="0">
                <a:solidFill>
                  <a:srgbClr val="C00000"/>
                </a:solidFill>
              </a:rPr>
              <a:t>Jonathan </a:t>
            </a:r>
            <a:r>
              <a:rPr lang="en-GB" sz="5000" dirty="0" smtClean="0">
                <a:solidFill>
                  <a:srgbClr val="C00000"/>
                </a:solidFill>
              </a:rPr>
              <a:t>Mellon and Geoffrey Evans</a:t>
            </a:r>
          </a:p>
          <a:p>
            <a:r>
              <a:rPr lang="en-GB" sz="5000" dirty="0" smtClean="0">
                <a:solidFill>
                  <a:srgbClr val="C00000"/>
                </a:solidFill>
              </a:rPr>
              <a:t>Nuffield College</a:t>
            </a:r>
          </a:p>
          <a:p>
            <a:endParaRPr lang="en-GB" sz="4600" dirty="0" smtClean="0">
              <a:solidFill>
                <a:srgbClr val="C00000"/>
              </a:solidFill>
            </a:endParaRPr>
          </a:p>
          <a:p>
            <a:r>
              <a:rPr lang="en-GB" sz="4600" dirty="0" smtClean="0">
                <a:solidFill>
                  <a:srgbClr val="C00000"/>
                </a:solidFill>
              </a:rPr>
              <a:t>Essex, 20</a:t>
            </a:r>
            <a:r>
              <a:rPr lang="en-GB" sz="4600" baseline="30000" dirty="0" smtClean="0">
                <a:solidFill>
                  <a:srgbClr val="C00000"/>
                </a:solidFill>
              </a:rPr>
              <a:t>th</a:t>
            </a:r>
            <a:r>
              <a:rPr lang="en-GB" sz="4600" dirty="0" smtClean="0">
                <a:solidFill>
                  <a:srgbClr val="C00000"/>
                </a:solidFill>
              </a:rPr>
              <a:t> May 2016</a:t>
            </a:r>
          </a:p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0116"/>
            <a:ext cx="2932113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00116"/>
            <a:ext cx="1426210" cy="11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0" y="602128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spc="300" dirty="0" smtClean="0"/>
              <a:t>www.britishelectionstudy.com</a:t>
            </a:r>
            <a:endParaRPr lang="en-GB" sz="2400" spc="300" dirty="0"/>
          </a:p>
        </p:txBody>
      </p:sp>
    </p:spTree>
    <p:extLst>
      <p:ext uri="{BB962C8B-B14F-4D97-AF65-F5344CB8AC3E}">
        <p14:creationId xmlns="" xmlns:p14="http://schemas.microsoft.com/office/powerpoint/2010/main" val="257596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 smtClean="0"/>
              <a:t>How we estimate effects….</a:t>
            </a:r>
            <a:endParaRPr lang="en-GB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568952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Separately model each flow from origin to destination (without/with </a:t>
            </a:r>
            <a:r>
              <a:rPr lang="en-GB" sz="2400" dirty="0" smtClean="0"/>
              <a:t>controls)</a:t>
            </a:r>
          </a:p>
          <a:p>
            <a:r>
              <a:rPr lang="en-GB" sz="2400" dirty="0" smtClean="0"/>
              <a:t>Counter-factual </a:t>
            </a:r>
            <a:r>
              <a:rPr lang="en-GB" sz="2400" dirty="0" smtClean="0"/>
              <a:t>probabilities of switching holding leader constant compared to actual probabilities = estimate of per cent effect</a:t>
            </a:r>
          </a:p>
          <a:p>
            <a:r>
              <a:rPr lang="en-GB" sz="2400" dirty="0" smtClean="0"/>
              <a:t>Same </a:t>
            </a:r>
            <a:r>
              <a:rPr lang="en-GB" sz="2400" dirty="0" smtClean="0"/>
              <a:t>procedure applied to a leader’s destination party to estimate recruitment effects</a:t>
            </a:r>
          </a:p>
          <a:p>
            <a:r>
              <a:rPr lang="en-GB" sz="2400" dirty="0" smtClean="0"/>
              <a:t>Net </a:t>
            </a:r>
            <a:r>
              <a:rPr lang="en-GB" sz="2400" dirty="0" smtClean="0"/>
              <a:t>effect = recruit/retained divided by initial share of vote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i="1" dirty="0" smtClean="0"/>
              <a:t>Example</a:t>
            </a:r>
            <a:r>
              <a:rPr lang="en-GB" sz="2400" i="1" dirty="0"/>
              <a:t>: model of wave 4 choices for Conservative wave 1 voters: Cameron’s effects = ‘retention’, other leaders are ‘pull’</a:t>
            </a:r>
          </a:p>
          <a:p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32901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395536" y="1196752"/>
            <a:ext cx="8568952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McFadden</a:t>
            </a:r>
            <a:r>
              <a:rPr kumimoji="0" lang="en-GB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choice models that allow coefficients to be shared across contrasts or only included for certain contrasts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5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25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5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2500" dirty="0" smtClean="0"/>
          </a:p>
          <a:p>
            <a:pPr lvl="0">
              <a:spcBef>
                <a:spcPct val="20000"/>
              </a:spcBef>
            </a:pPr>
            <a:endParaRPr lang="en-GB" sz="2500" dirty="0" smtClean="0"/>
          </a:p>
          <a:p>
            <a:pPr lvl="0">
              <a:spcBef>
                <a:spcPct val="20000"/>
              </a:spcBef>
            </a:pPr>
            <a:r>
              <a:rPr kumimoji="0" lang="en-GB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separate model is run for each set of voters at </a:t>
            </a:r>
            <a:r>
              <a:rPr lang="en-GB" sz="2500" dirty="0" smtClean="0"/>
              <a:t>t</a:t>
            </a:r>
            <a:r>
              <a:rPr lang="en-GB" sz="2500" baseline="-25000" dirty="0" smtClean="0"/>
              <a:t>1</a:t>
            </a:r>
            <a:endParaRPr kumimoji="0" lang="en-GB" sz="25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6" name="AutoShape 2" descr="Inline images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8" name="AutoShape 4" descr="Inline images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0" name="AutoShape 6" descr="Inline images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2" name="AutoShape 8" descr="Inline images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Model specification</a:t>
            </a:r>
            <a:endParaRPr lang="en-GB" sz="2800" dirty="0"/>
          </a:p>
        </p:txBody>
      </p:sp>
      <p:pic>
        <p:nvPicPr>
          <p:cNvPr id="9" name="Content Placeholder 3" descr="Inline images 2"/>
          <p:cNvPicPr>
            <a:picLocks noGrp="1"/>
          </p:cNvPicPr>
          <p:nvPr>
            <p:ph idx="1"/>
          </p:nvPr>
        </p:nvPicPr>
        <p:blipFill>
          <a:blip r:embed="rId2" r:link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833" b="45834"/>
          <a:stretch>
            <a:fillRect/>
          </a:stretch>
        </p:blipFill>
        <p:spPr bwMode="auto">
          <a:xfrm>
            <a:off x="395536" y="2204864"/>
            <a:ext cx="8229600" cy="17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943362" y="3356992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log</a:t>
            </a: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en-GB" sz="2800" dirty="0" smtClean="0"/>
              <a:t>Example of a change-on-change model: Conservative origins (McFadden </a:t>
            </a:r>
            <a:r>
              <a:rPr lang="en-GB" sz="2800" dirty="0"/>
              <a:t>choice </a:t>
            </a:r>
            <a:r>
              <a:rPr lang="en-GB" sz="2800" dirty="0" smtClean="0"/>
              <a:t>models)</a:t>
            </a:r>
            <a:r>
              <a:rPr lang="en-GB" sz="2800" dirty="0"/>
              <a:t> </a:t>
            </a:r>
            <a:r>
              <a:rPr lang="en-GB" sz="2800" dirty="0" smtClean="0"/>
              <a:t> w4-w6 coefficients </a:t>
            </a:r>
            <a:endParaRPr lang="en-GB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1520" y="1556792"/>
          <a:ext cx="8689615" cy="4735911"/>
        </p:xfrm>
        <a:graphic>
          <a:graphicData uri="http://schemas.openxmlformats.org/drawingml/2006/table">
            <a:tbl>
              <a:tblPr/>
              <a:tblGrid>
                <a:gridCol w="4030502"/>
                <a:gridCol w="887450"/>
                <a:gridCol w="887450"/>
                <a:gridCol w="979893"/>
                <a:gridCol w="887450"/>
                <a:gridCol w="1016870"/>
              </a:tblGrid>
              <a:tr h="343423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Labour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Lib Dem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UKIP   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Other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Don't know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Miliband (W4-W6 change)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0.30**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Farage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(W4-W6 change)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0.26***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Clegg (W4-W6 change)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0.00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Conservative best on MII (W4-W6 change)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-1.27**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-1.17***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-1.21*** 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-1.51*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-1.03*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Party ID strength (W4-W6 change)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-0.12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0.42*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0.29   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-0.03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-0.87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Cameron (W4-W6 change)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-0.63***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-0.12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-0.34*** 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-0.17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-0.41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Party ID Conservatives (W4-W6 change)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-0.5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-0.32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-0.06   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-1.25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-0.19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Constant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-3.26***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-2.36***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-2.86*** 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-3.76*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-5.66***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4835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Parameters are logistic regression coefficients, the base category is Conservative * p&lt;0.05, ** p&lt;0.01, *** p&lt;0.001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43423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Alternative specific predictor for Most important issue in wave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not shown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0368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The questions: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Who </a:t>
            </a:r>
            <a:r>
              <a:rPr lang="en-GB" sz="2800" dirty="0" smtClean="0"/>
              <a:t>helped their party win votes?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 smtClean="0"/>
              <a:t>By pulling in recruits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 smtClean="0"/>
              <a:t>By retaining supporters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 smtClean="0"/>
              <a:t>Over the long pre-campaign (February 14- to March 15)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 smtClean="0"/>
              <a:t>Over the formal campaign</a:t>
            </a:r>
            <a:r>
              <a:rPr lang="en-GB" sz="2400" dirty="0" smtClean="0"/>
              <a:t>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 smtClean="0"/>
              <a:t>Over the whole period (February 14-May 15)</a:t>
            </a:r>
            <a:endParaRPr lang="en-GB" sz="2400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62752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Leaders’ impact on vote switching Feb 2014 to Feb 2015</a:t>
            </a:r>
            <a:endParaRPr lang="en-GB" sz="2400" dirty="0"/>
          </a:p>
        </p:txBody>
      </p:sp>
      <p:pic>
        <p:nvPicPr>
          <p:cNvPr id="4108" name="Picture 12" descr="C:\Users\Jon\Dropbox\BES voter change paper\figures\recruit_effectsW1W4_no_issue.png"/>
          <p:cNvPicPr>
            <a:picLocks noChangeAspect="1" noChangeArrowheads="1"/>
          </p:cNvPicPr>
          <p:nvPr/>
        </p:nvPicPr>
        <p:blipFill>
          <a:blip r:embed="rId3" cstate="print"/>
          <a:srcRect r="22458"/>
          <a:stretch>
            <a:fillRect/>
          </a:stretch>
        </p:blipFill>
        <p:spPr bwMode="auto">
          <a:xfrm>
            <a:off x="1907704" y="908720"/>
            <a:ext cx="4824536" cy="5812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2734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2578"/>
            <a:ext cx="8229600" cy="11430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Leaders’ impact on vote switching Feb 2014 to Feb 2015</a:t>
            </a:r>
            <a:endParaRPr lang="en-GB" sz="2400" dirty="0"/>
          </a:p>
        </p:txBody>
      </p:sp>
      <p:pic>
        <p:nvPicPr>
          <p:cNvPr id="4107" name="Picture 11" descr="C:\Users\Jon\Dropbox\BES voter change paper\figures\lossW1W4_no_issue.png"/>
          <p:cNvPicPr>
            <a:picLocks noChangeAspect="1" noChangeArrowheads="1"/>
          </p:cNvPicPr>
          <p:nvPr/>
        </p:nvPicPr>
        <p:blipFill>
          <a:blip r:embed="rId3" cstate="print"/>
          <a:srcRect r="22181"/>
          <a:stretch>
            <a:fillRect/>
          </a:stretch>
        </p:blipFill>
        <p:spPr bwMode="auto">
          <a:xfrm>
            <a:off x="1691680" y="836712"/>
            <a:ext cx="5040560" cy="58326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0943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Voter retention over the long campaign </a:t>
            </a:r>
            <a:br>
              <a:rPr lang="en-US" sz="2800" dirty="0" smtClean="0"/>
            </a:br>
            <a:r>
              <a:rPr lang="en-US" sz="2800" dirty="0" smtClean="0"/>
              <a:t>(between waves 1 and 4)</a:t>
            </a:r>
            <a:endParaRPr lang="en-GB" sz="2800" dirty="0"/>
          </a:p>
        </p:txBody>
      </p:sp>
      <p:pic>
        <p:nvPicPr>
          <p:cNvPr id="1026" name="Picture 2" descr="C:\Users\Jon\Dropbox\BES voter change paper\figures\stableW1W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134" y="1307148"/>
            <a:ext cx="8991866" cy="55508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1069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Leaders’ impact on vote switching Feb 2014 to Feb 2015</a:t>
            </a:r>
            <a:endParaRPr lang="en-GB" sz="2400" dirty="0"/>
          </a:p>
        </p:txBody>
      </p:sp>
      <p:pic>
        <p:nvPicPr>
          <p:cNvPr id="4106" name="Picture 10" descr="C:\Users\Jon\Dropbox\BES voter change paper\figures\net_votesW1W4_no_issu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836712"/>
            <a:ext cx="5760640" cy="6021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0943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Voter retention over the formal campaign</a:t>
            </a:r>
            <a:br>
              <a:rPr lang="en-US" sz="2800" dirty="0" smtClean="0"/>
            </a:br>
            <a:r>
              <a:rPr lang="en-US" sz="2800" dirty="0" smtClean="0"/>
              <a:t>(between waves 4 and 6)</a:t>
            </a:r>
            <a:endParaRPr lang="en-GB" sz="2800" dirty="0"/>
          </a:p>
        </p:txBody>
      </p:sp>
      <p:pic>
        <p:nvPicPr>
          <p:cNvPr id="1027" name="Picture 3" descr="C:\Users\Jon\Dropbox\BES voter change paper\figures\stableW4W6.png"/>
          <p:cNvPicPr>
            <a:picLocks noChangeAspect="1" noChangeArrowheads="1"/>
          </p:cNvPicPr>
          <p:nvPr/>
        </p:nvPicPr>
        <p:blipFill>
          <a:blip r:embed="rId2" cstate="print"/>
          <a:srcRect b="3577"/>
          <a:stretch>
            <a:fillRect/>
          </a:stretch>
        </p:blipFill>
        <p:spPr bwMode="auto">
          <a:xfrm>
            <a:off x="35496" y="1307686"/>
            <a:ext cx="9324528" cy="55503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6887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dirty="0"/>
              <a:t>The campaign: </a:t>
            </a:r>
            <a:r>
              <a:rPr lang="en-GB" sz="2800" dirty="0" smtClean="0"/>
              <a:t>how did the leaders fare?</a:t>
            </a:r>
            <a:endParaRPr lang="en-GB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6696744" cy="5400600"/>
          </a:xfrm>
        </p:spPr>
      </p:pic>
    </p:spTree>
    <p:extLst>
      <p:ext uri="{BB962C8B-B14F-4D97-AF65-F5344CB8AC3E}">
        <p14:creationId xmlns="" xmlns:p14="http://schemas.microsoft.com/office/powerpoint/2010/main" val="179050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229600" cy="1143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GB" sz="4000" dirty="0" smtClean="0"/>
              <a:t>Why focus on leaders?</a:t>
            </a:r>
            <a:r>
              <a:rPr lang="en-GB" sz="4000" i="1" dirty="0" smtClean="0"/>
              <a:t> </a:t>
            </a:r>
            <a:br>
              <a:rPr lang="en-GB" sz="4000" i="1" dirty="0" smtClean="0"/>
            </a:b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507288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/>
              <a:t>A </a:t>
            </a:r>
            <a:r>
              <a:rPr lang="en-GB" sz="2400" dirty="0"/>
              <a:t>key element of campaign </a:t>
            </a:r>
            <a:r>
              <a:rPr lang="en-GB" sz="2400" dirty="0" smtClean="0"/>
              <a:t>coverage</a:t>
            </a:r>
            <a:endParaRPr lang="en-GB" sz="2400" i="1" dirty="0" smtClean="0"/>
          </a:p>
          <a:p>
            <a:pPr lvl="1">
              <a:buFont typeface="Wingdings" pitchFamily="2" charset="2"/>
              <a:buChar char="Ø"/>
            </a:pPr>
            <a:r>
              <a:rPr lang="en-GB" sz="2400" dirty="0" smtClean="0"/>
              <a:t>The personalisation of politics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/>
              <a:t>Most visible symbol of a party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/>
              <a:t>Very common belief that choosing the right leader is the key to a party’s success or failure</a:t>
            </a:r>
          </a:p>
          <a:p>
            <a:pPr marL="0" indent="0">
              <a:buNone/>
            </a:pPr>
            <a:r>
              <a:rPr lang="en-GB" sz="2400" dirty="0" smtClean="0"/>
              <a:t>Some academic scepticism about the importance of leaders: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/>
              <a:t>Party support influences judgements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/>
              <a:t>Leaders proxy for </a:t>
            </a:r>
            <a:r>
              <a:rPr lang="en-GB" sz="2400" dirty="0" smtClean="0"/>
              <a:t>policy and party performance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/>
              <a:t>Big question is how to measure a “clean” effect</a:t>
            </a:r>
          </a:p>
          <a:p>
            <a:pPr>
              <a:buNone/>
            </a:pPr>
            <a:endParaRPr lang="en-GB" sz="2400" i="1" dirty="0" smtClean="0"/>
          </a:p>
          <a:p>
            <a:pPr lvl="1">
              <a:buFont typeface="Wingdings" pitchFamily="2" charset="2"/>
              <a:buChar char="Ø"/>
            </a:pPr>
            <a:endParaRPr lang="en-GB" sz="2400" i="1" dirty="0" smtClean="0"/>
          </a:p>
          <a:p>
            <a:pPr lvl="1">
              <a:buFont typeface="Wingdings" pitchFamily="2" charset="2"/>
              <a:buChar char="Ø"/>
            </a:pPr>
            <a:endParaRPr lang="en-GB" sz="2400" i="1" dirty="0"/>
          </a:p>
          <a:p>
            <a:pPr marL="0" indent="0">
              <a:buNone/>
            </a:pPr>
            <a:endParaRPr lang="en-GB" sz="2400" i="1" dirty="0"/>
          </a:p>
          <a:p>
            <a:pPr lvl="1">
              <a:buFont typeface="Wingdings" pitchFamily="2" charset="2"/>
              <a:buChar char="Ø"/>
            </a:pPr>
            <a:endParaRPr lang="en-GB" sz="2400" i="1" dirty="0" smtClean="0"/>
          </a:p>
          <a:p>
            <a:pPr lvl="2">
              <a:buFont typeface="Wingdings" pitchFamily="2" charset="2"/>
              <a:buChar char="Ø"/>
            </a:pPr>
            <a:endParaRPr lang="en-GB" b="1" dirty="0"/>
          </a:p>
        </p:txBody>
      </p:sp>
    </p:spTree>
    <p:extLst>
      <p:ext uri="{BB962C8B-B14F-4D97-AF65-F5344CB8AC3E}">
        <p14:creationId xmlns="" xmlns:p14="http://schemas.microsoft.com/office/powerpoint/2010/main" val="328364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But judgements heavily influenced by prior beliefs</a:t>
            </a:r>
            <a:endParaRPr lang="en-GB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655" y="1600200"/>
            <a:ext cx="5680689" cy="4525963"/>
          </a:xfrm>
        </p:spPr>
      </p:pic>
    </p:spTree>
    <p:extLst>
      <p:ext uri="{BB962C8B-B14F-4D97-AF65-F5344CB8AC3E}">
        <p14:creationId xmlns="" xmlns:p14="http://schemas.microsoft.com/office/powerpoint/2010/main" val="372449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152127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The campaign’s impact on leaders’ evaluations: nothing happened  </a:t>
            </a:r>
            <a:br>
              <a:rPr lang="en-GB" sz="3200" dirty="0" smtClean="0"/>
            </a:br>
            <a:r>
              <a:rPr lang="en-GB" sz="2200" dirty="0" smtClean="0"/>
              <a:t>(3-day moving averages)</a:t>
            </a:r>
            <a:endParaRPr lang="en-GB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6769100" cy="5184775"/>
          </a:xfrm>
        </p:spPr>
      </p:pic>
    </p:spTree>
    <p:extLst>
      <p:ext uri="{BB962C8B-B14F-4D97-AF65-F5344CB8AC3E}">
        <p14:creationId xmlns="" xmlns:p14="http://schemas.microsoft.com/office/powerpoint/2010/main" val="399443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143000"/>
          </a:xfrm>
        </p:spPr>
        <p:txBody>
          <a:bodyPr>
            <a:normAutofit/>
          </a:bodyPr>
          <a:lstStyle/>
          <a:p>
            <a:r>
              <a:rPr lang="en-GB" sz="2400" dirty="0"/>
              <a:t>Leaders’ impact on </a:t>
            </a:r>
            <a:r>
              <a:rPr lang="en-GB" sz="2400" dirty="0" smtClean="0"/>
              <a:t>recruitment from </a:t>
            </a:r>
            <a:r>
              <a:rPr lang="en-GB" sz="2400" dirty="0" smtClean="0"/>
              <a:t>March </a:t>
            </a:r>
            <a:r>
              <a:rPr lang="en-GB" sz="2400" dirty="0"/>
              <a:t>to </a:t>
            </a:r>
            <a:r>
              <a:rPr lang="en-GB" sz="2400" dirty="0" smtClean="0"/>
              <a:t>election day</a:t>
            </a:r>
            <a:br>
              <a:rPr lang="en-GB" sz="2400" dirty="0" smtClean="0"/>
            </a:br>
            <a:endParaRPr lang="en-GB" sz="2400" dirty="0"/>
          </a:p>
        </p:txBody>
      </p:sp>
      <p:pic>
        <p:nvPicPr>
          <p:cNvPr id="2053" name="Picture 5" descr="C:\Users\Jon\Dropbox\BES voter change paper\figures\recruit_effectsW4W6_no_issue.png"/>
          <p:cNvPicPr>
            <a:picLocks noChangeAspect="1" noChangeArrowheads="1"/>
          </p:cNvPicPr>
          <p:nvPr/>
        </p:nvPicPr>
        <p:blipFill>
          <a:blip r:embed="rId3" cstate="print"/>
          <a:srcRect r="21638"/>
          <a:stretch>
            <a:fillRect/>
          </a:stretch>
        </p:blipFill>
        <p:spPr bwMode="auto">
          <a:xfrm>
            <a:off x="1547664" y="836712"/>
            <a:ext cx="4896544" cy="6021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9304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795320" cy="1143000"/>
          </a:xfrm>
        </p:spPr>
        <p:txBody>
          <a:bodyPr>
            <a:normAutofit/>
          </a:bodyPr>
          <a:lstStyle/>
          <a:p>
            <a:r>
              <a:rPr lang="en-GB" sz="2400" dirty="0"/>
              <a:t>Leaders’ impact on vote switching </a:t>
            </a:r>
            <a:r>
              <a:rPr lang="en-GB" sz="2400" dirty="0" smtClean="0"/>
              <a:t>from March </a:t>
            </a:r>
            <a:r>
              <a:rPr lang="en-GB" sz="2400" dirty="0"/>
              <a:t>to </a:t>
            </a:r>
            <a:r>
              <a:rPr lang="en-GB" sz="2400" dirty="0" smtClean="0"/>
              <a:t>election day</a:t>
            </a:r>
            <a:endParaRPr lang="en-GB" sz="2400" dirty="0"/>
          </a:p>
        </p:txBody>
      </p:sp>
      <p:pic>
        <p:nvPicPr>
          <p:cNvPr id="2054" name="Picture 6" descr="C:\Users\Jon\Dropbox\BES voter change paper\figures\lossW4W6_no_issue.png"/>
          <p:cNvPicPr>
            <a:picLocks noChangeAspect="1" noChangeArrowheads="1"/>
          </p:cNvPicPr>
          <p:nvPr/>
        </p:nvPicPr>
        <p:blipFill>
          <a:blip r:embed="rId3" cstate="print"/>
          <a:srcRect r="21268"/>
          <a:stretch>
            <a:fillRect/>
          </a:stretch>
        </p:blipFill>
        <p:spPr bwMode="auto">
          <a:xfrm>
            <a:off x="1547664" y="1052736"/>
            <a:ext cx="5112568" cy="58011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706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143000"/>
          </a:xfrm>
        </p:spPr>
        <p:txBody>
          <a:bodyPr>
            <a:normAutofit/>
          </a:bodyPr>
          <a:lstStyle/>
          <a:p>
            <a:r>
              <a:rPr lang="en-GB" sz="2400" dirty="0"/>
              <a:t>Leaders’ impact on vote switching </a:t>
            </a:r>
            <a:r>
              <a:rPr lang="en-GB" sz="2400" dirty="0" smtClean="0"/>
              <a:t>from March </a:t>
            </a:r>
            <a:r>
              <a:rPr lang="en-GB" sz="2400" dirty="0"/>
              <a:t>to </a:t>
            </a:r>
            <a:r>
              <a:rPr lang="en-GB" sz="2400" dirty="0" smtClean="0"/>
              <a:t>election day</a:t>
            </a:r>
            <a:endParaRPr lang="en-GB" sz="2400" dirty="0"/>
          </a:p>
        </p:txBody>
      </p:sp>
      <p:pic>
        <p:nvPicPr>
          <p:cNvPr id="2055" name="Picture 7" descr="C:\Users\Jon\Dropbox\BES voter change paper\figures\net_votesW4W6_no_issu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124744"/>
            <a:ext cx="6120680" cy="5733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706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328" y="1156435"/>
            <a:ext cx="8532440" cy="565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324544" y="53752"/>
            <a:ext cx="97210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Recruitment effects of leaders Feb 14-June 15</a:t>
            </a:r>
            <a:endParaRPr kumimoji="0" lang="en-GB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460432" cy="56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6678" y="116632"/>
            <a:ext cx="8676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Loss effects of leaders Feb 14-June 15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676456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Overall effects of leaders Feb 14-June 15</a:t>
            </a:r>
            <a:endParaRPr lang="en-GB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7992888" cy="529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Estimated leaders’ impact: </a:t>
            </a:r>
            <a:r>
              <a:rPr lang="en-US" sz="2800" dirty="0" smtClean="0"/>
              <a:t>Feb 2014 &gt; </a:t>
            </a:r>
            <a:r>
              <a:rPr lang="en-US" sz="2800" dirty="0" smtClean="0"/>
              <a:t>election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83264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5100" dirty="0" smtClean="0">
                <a:solidFill>
                  <a:srgbClr val="00B050"/>
                </a:solidFill>
              </a:rPr>
              <a:t>Pull:</a:t>
            </a:r>
          </a:p>
          <a:p>
            <a:r>
              <a:rPr lang="en-US" sz="4600" dirty="0" smtClean="0"/>
              <a:t>19-21% </a:t>
            </a:r>
            <a:r>
              <a:rPr lang="en-US" sz="4600" dirty="0"/>
              <a:t>of UKIP gains can be attributed to changes in </a:t>
            </a:r>
            <a:r>
              <a:rPr lang="en-US" sz="4600" dirty="0" err="1"/>
              <a:t>Farage's</a:t>
            </a:r>
            <a:r>
              <a:rPr lang="en-US" sz="4600" dirty="0"/>
              <a:t> ratings</a:t>
            </a:r>
            <a:endParaRPr lang="en-GB" sz="4600" dirty="0"/>
          </a:p>
          <a:p>
            <a:r>
              <a:rPr lang="en-US" sz="4600" dirty="0" smtClean="0"/>
              <a:t>30-31% </a:t>
            </a:r>
            <a:r>
              <a:rPr lang="en-US" sz="4600" dirty="0"/>
              <a:t>of Conservative vote gains can be attributed to changes in Cameron's ratings</a:t>
            </a:r>
            <a:endParaRPr lang="en-GB" sz="4600" dirty="0"/>
          </a:p>
          <a:p>
            <a:r>
              <a:rPr lang="en-US" sz="4600" dirty="0" smtClean="0"/>
              <a:t>7-9</a:t>
            </a:r>
            <a:r>
              <a:rPr lang="en-US" sz="4600" dirty="0" smtClean="0"/>
              <a:t>% </a:t>
            </a:r>
            <a:r>
              <a:rPr lang="en-US" sz="4600" dirty="0"/>
              <a:t>of Labour gains can be attributed to changes in </a:t>
            </a:r>
            <a:r>
              <a:rPr lang="en-US" sz="4600" dirty="0" err="1"/>
              <a:t>Miliband's</a:t>
            </a:r>
            <a:r>
              <a:rPr lang="en-US" sz="4600" dirty="0"/>
              <a:t> </a:t>
            </a:r>
            <a:r>
              <a:rPr lang="en-US" sz="4600" dirty="0" smtClean="0"/>
              <a:t>ratings</a:t>
            </a:r>
          </a:p>
          <a:p>
            <a:r>
              <a:rPr lang="en-US" sz="4600" dirty="0" smtClean="0"/>
              <a:t>19-21</a:t>
            </a:r>
            <a:r>
              <a:rPr lang="en-US" sz="4600" dirty="0" smtClean="0"/>
              <a:t>% </a:t>
            </a:r>
            <a:r>
              <a:rPr lang="en-US" sz="4600" dirty="0" smtClean="0"/>
              <a:t>of Lib Dem gains can be attributed to changes in Clegg’s ratings</a:t>
            </a:r>
            <a:endParaRPr lang="en-GB" sz="4600" dirty="0"/>
          </a:p>
          <a:p>
            <a:pPr marL="0" indent="0">
              <a:buNone/>
            </a:pPr>
            <a:r>
              <a:rPr lang="en-US" sz="4600" dirty="0"/>
              <a:t> </a:t>
            </a:r>
            <a:endParaRPr lang="en-US" sz="4600" dirty="0" smtClean="0"/>
          </a:p>
          <a:p>
            <a:pPr marL="0" indent="0">
              <a:buNone/>
            </a:pPr>
            <a:r>
              <a:rPr lang="en-US" sz="5100" dirty="0" smtClean="0">
                <a:solidFill>
                  <a:srgbClr val="FF0000"/>
                </a:solidFill>
              </a:rPr>
              <a:t>Push:</a:t>
            </a:r>
            <a:endParaRPr lang="en-GB" sz="5100" dirty="0">
              <a:solidFill>
                <a:srgbClr val="FF0000"/>
              </a:solidFill>
            </a:endParaRPr>
          </a:p>
          <a:p>
            <a:r>
              <a:rPr lang="en-US" sz="4600" dirty="0" smtClean="0"/>
              <a:t>4</a:t>
            </a:r>
            <a:r>
              <a:rPr lang="en-US" sz="4600" dirty="0" smtClean="0"/>
              <a:t>-5% </a:t>
            </a:r>
            <a:r>
              <a:rPr lang="en-US" sz="4600" dirty="0"/>
              <a:t>of Labour losses can be attributed to changes in </a:t>
            </a:r>
            <a:r>
              <a:rPr lang="en-US" sz="4600" dirty="0" err="1"/>
              <a:t>Miliband's</a:t>
            </a:r>
            <a:r>
              <a:rPr lang="en-US" sz="4600" dirty="0"/>
              <a:t> ratings</a:t>
            </a:r>
            <a:endParaRPr lang="en-GB" sz="4600" dirty="0"/>
          </a:p>
          <a:p>
            <a:r>
              <a:rPr lang="en-US" sz="4600" dirty="0" smtClean="0"/>
              <a:t>UKIP would </a:t>
            </a:r>
            <a:r>
              <a:rPr lang="en-US" sz="4600" dirty="0"/>
              <a:t>have lost </a:t>
            </a:r>
            <a:r>
              <a:rPr lang="en-US" sz="4600" dirty="0" smtClean="0"/>
              <a:t>8</a:t>
            </a:r>
            <a:r>
              <a:rPr lang="en-US" sz="4600" dirty="0" smtClean="0"/>
              <a:t>% </a:t>
            </a:r>
            <a:r>
              <a:rPr lang="en-US" sz="4600" dirty="0"/>
              <a:t>more votes if no one had changed their </a:t>
            </a:r>
            <a:r>
              <a:rPr lang="en-US" sz="4600" dirty="0" smtClean="0"/>
              <a:t>view of </a:t>
            </a:r>
            <a:r>
              <a:rPr lang="en-US" sz="4600" dirty="0" err="1" smtClean="0"/>
              <a:t>Farage</a:t>
            </a:r>
            <a:r>
              <a:rPr lang="en-US" sz="4600" dirty="0" smtClean="0"/>
              <a:t>.</a:t>
            </a:r>
          </a:p>
          <a:p>
            <a:r>
              <a:rPr lang="en-US" sz="4600" dirty="0" smtClean="0"/>
              <a:t>The Conservatives would have lost </a:t>
            </a:r>
            <a:r>
              <a:rPr lang="en-US" sz="4600" dirty="0" smtClean="0"/>
              <a:t>11-1</a:t>
            </a:r>
            <a:r>
              <a:rPr lang="en-US" sz="4600" dirty="0" smtClean="0"/>
              <a:t>6</a:t>
            </a:r>
            <a:r>
              <a:rPr lang="en-US" sz="4600" dirty="0" smtClean="0"/>
              <a:t>% more votes if no one had changed their view of Cameron</a:t>
            </a:r>
          </a:p>
          <a:p>
            <a:r>
              <a:rPr lang="en-US" sz="4600" dirty="0" smtClean="0"/>
              <a:t>The Lib </a:t>
            </a:r>
            <a:r>
              <a:rPr lang="en-US" sz="4600" dirty="0" err="1" smtClean="0"/>
              <a:t>Dems</a:t>
            </a:r>
            <a:r>
              <a:rPr lang="en-US" sz="4600" dirty="0" smtClean="0"/>
              <a:t> would have lost </a:t>
            </a:r>
            <a:r>
              <a:rPr lang="en-US" sz="4600" dirty="0" smtClean="0"/>
              <a:t>4-6% </a:t>
            </a:r>
            <a:r>
              <a:rPr lang="en-US" sz="4600" dirty="0" smtClean="0"/>
              <a:t>more votes if no one had changed their view of </a:t>
            </a:r>
            <a:r>
              <a:rPr lang="en-US" sz="4600" dirty="0" smtClean="0"/>
              <a:t>Clegg</a:t>
            </a:r>
            <a:endParaRPr lang="en-GB" sz="4600" dirty="0" smtClean="0"/>
          </a:p>
        </p:txBody>
      </p:sp>
    </p:spTree>
    <p:extLst>
      <p:ext uri="{BB962C8B-B14F-4D97-AF65-F5344CB8AC3E}">
        <p14:creationId xmlns="" xmlns:p14="http://schemas.microsoft.com/office/powerpoint/2010/main" val="249063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So how did they fare?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400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 err="1" smtClean="0"/>
              <a:t>Farage</a:t>
            </a:r>
            <a:r>
              <a:rPr lang="en-US" dirty="0" smtClean="0"/>
              <a:t>: </a:t>
            </a:r>
            <a:r>
              <a:rPr lang="en-US" dirty="0"/>
              <a:t> I</a:t>
            </a:r>
            <a:r>
              <a:rPr lang="en-US" dirty="0" smtClean="0"/>
              <a:t>mportance of charismatic leadership for emerging parties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3300" i="1" dirty="0"/>
              <a:t>UKIP increased their support </a:t>
            </a:r>
            <a:r>
              <a:rPr lang="en-US" sz="3300" i="1" dirty="0" smtClean="0"/>
              <a:t>in 2014 and maintained it in 2015 </a:t>
            </a:r>
            <a:r>
              <a:rPr lang="en-US" sz="3300" i="1" dirty="0"/>
              <a:t>to a fair degree because of </a:t>
            </a:r>
            <a:r>
              <a:rPr lang="en-US" sz="3300" i="1" dirty="0" smtClean="0"/>
              <a:t>him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dirty="0" smtClean="0"/>
              <a:t>Support </a:t>
            </a:r>
            <a:r>
              <a:rPr lang="en-US" dirty="0"/>
              <a:t>for UKIP is flimsier than the </a:t>
            </a:r>
            <a:r>
              <a:rPr lang="en-US" dirty="0" smtClean="0"/>
              <a:t>main parties</a:t>
            </a:r>
            <a:r>
              <a:rPr lang="en-US" dirty="0"/>
              <a:t>, with many voters switching away from UKIP regardless of </a:t>
            </a:r>
            <a:r>
              <a:rPr lang="en-US" dirty="0" err="1"/>
              <a:t>Farage’s</a:t>
            </a:r>
            <a:r>
              <a:rPr lang="en-US" dirty="0"/>
              <a:t> </a:t>
            </a:r>
            <a:r>
              <a:rPr lang="en-US" dirty="0" smtClean="0"/>
              <a:t>appeal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900" i="1" dirty="0" err="1" smtClean="0"/>
              <a:t>Farage</a:t>
            </a:r>
            <a:r>
              <a:rPr lang="en-US" sz="2900" i="1" dirty="0" smtClean="0"/>
              <a:t> has to continue to out-perform other </a:t>
            </a:r>
            <a:r>
              <a:rPr lang="en-US" sz="2900" i="1" dirty="0"/>
              <a:t>party leaders </a:t>
            </a:r>
            <a:endParaRPr lang="en-GB" sz="2900" i="1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David </a:t>
            </a:r>
            <a:r>
              <a:rPr lang="en-US" dirty="0" smtClean="0"/>
              <a:t>Cameron, qualified good news. Moderately effective </a:t>
            </a:r>
            <a:r>
              <a:rPr lang="en-US" dirty="0"/>
              <a:t>in winning </a:t>
            </a:r>
            <a:r>
              <a:rPr lang="en-US" dirty="0" smtClean="0"/>
              <a:t>votes: </a:t>
            </a:r>
            <a:r>
              <a:rPr lang="en-US" i="1" dirty="0"/>
              <a:t>A</a:t>
            </a:r>
            <a:r>
              <a:rPr lang="en-US" i="1" dirty="0" smtClean="0"/>
              <a:t> </a:t>
            </a:r>
            <a:r>
              <a:rPr lang="en-US" i="1" dirty="0"/>
              <a:t>modest </a:t>
            </a:r>
            <a:r>
              <a:rPr lang="en-US" i="1" dirty="0" smtClean="0"/>
              <a:t>asset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Nick Clegg </a:t>
            </a:r>
            <a:r>
              <a:rPr lang="en-US" b="1" i="1" dirty="0"/>
              <a:t>not</a:t>
            </a:r>
            <a:r>
              <a:rPr lang="en-US" i="1" dirty="0"/>
              <a:t> toxic</a:t>
            </a:r>
            <a:r>
              <a:rPr lang="en-US" dirty="0"/>
              <a:t>, even seems to have helped towards the end</a:t>
            </a:r>
            <a:endParaRPr lang="en-GB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Ed Miliband </a:t>
            </a:r>
            <a:r>
              <a:rPr lang="en-US" dirty="0" smtClean="0"/>
              <a:t>hindered Labour by not performing the usual role of a party leader bringing in votes</a:t>
            </a:r>
            <a:endParaRPr lang="en-US" i="1" dirty="0" smtClean="0"/>
          </a:p>
        </p:txBody>
      </p:sp>
    </p:spTree>
    <p:extLst>
      <p:ext uri="{BB962C8B-B14F-4D97-AF65-F5344CB8AC3E}">
        <p14:creationId xmlns="" xmlns:p14="http://schemas.microsoft.com/office/powerpoint/2010/main" val="47950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Averages can be misleading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Journalists regularly discuss the importance of leaders</a:t>
            </a:r>
          </a:p>
          <a:p>
            <a:pPr lvl="1"/>
            <a:r>
              <a:rPr lang="en-GB" dirty="0" smtClean="0"/>
              <a:t>Typically on the basis of percentage approval ratings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3200" dirty="0" smtClean="0"/>
              <a:t>Academic studies have </a:t>
            </a:r>
            <a:r>
              <a:rPr lang="en-GB" sz="3200" dirty="0" smtClean="0"/>
              <a:t>also tended </a:t>
            </a:r>
            <a:r>
              <a:rPr lang="en-GB" sz="3200" dirty="0" smtClean="0"/>
              <a:t>to look cross-</a:t>
            </a:r>
            <a:r>
              <a:rPr lang="en-GB" sz="3200" dirty="0" err="1" smtClean="0"/>
              <a:t>sectionally</a:t>
            </a:r>
            <a:r>
              <a:rPr lang="en-GB" sz="3200" dirty="0" smtClean="0"/>
              <a:t> (</a:t>
            </a:r>
            <a:r>
              <a:rPr lang="en-GB" sz="3200" dirty="0" err="1" smtClean="0"/>
              <a:t>Aarts</a:t>
            </a:r>
            <a:r>
              <a:rPr lang="en-GB" sz="3200" dirty="0" smtClean="0"/>
              <a:t>, </a:t>
            </a:r>
            <a:r>
              <a:rPr lang="en-GB" sz="3200" dirty="0" err="1" smtClean="0"/>
              <a:t>Blais</a:t>
            </a:r>
            <a:r>
              <a:rPr lang="en-GB" sz="3200" dirty="0" smtClean="0"/>
              <a:t> and Schmitt, 2011)</a:t>
            </a:r>
          </a:p>
          <a:p>
            <a:r>
              <a:rPr lang="en-GB" dirty="0" smtClean="0"/>
              <a:t>But...</a:t>
            </a:r>
          </a:p>
          <a:p>
            <a:pPr lvl="1"/>
            <a:r>
              <a:rPr lang="en-GB" dirty="0" smtClean="0"/>
              <a:t>A leader can have stable or even falling ratings while still helping their party</a:t>
            </a:r>
          </a:p>
          <a:p>
            <a:pPr lvl="1"/>
            <a:r>
              <a:rPr lang="en-GB" dirty="0" smtClean="0"/>
              <a:t>A leader that helpings their party keep existing voters may not help gain votes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630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Leaders or party positions?</a:t>
            </a:r>
            <a:br>
              <a:rPr lang="en-GB" sz="2800" dirty="0" smtClean="0"/>
            </a:br>
            <a:r>
              <a:rPr lang="en-GB" sz="2400" dirty="0" smtClean="0"/>
              <a:t>Net effects of leaders controlling for perceived party positions on redistribution &amp; the EU</a:t>
            </a:r>
            <a:endParaRPr lang="en-GB" sz="2400" dirty="0"/>
          </a:p>
        </p:txBody>
      </p:sp>
      <p:pic>
        <p:nvPicPr>
          <p:cNvPr id="3074" name="Picture 2" descr="C:\Users\Jon\Dropbox\BES voter change paper\figures\net_votesW4W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0028" y="1675390"/>
            <a:ext cx="4680520" cy="499397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71600" y="1306058"/>
            <a:ext cx="2518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Excluding party positions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148064" y="1306058"/>
            <a:ext cx="2491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Including party positions</a:t>
            </a:r>
            <a:endParaRPr lang="en-GB" dirty="0"/>
          </a:p>
        </p:txBody>
      </p:sp>
      <p:pic>
        <p:nvPicPr>
          <p:cNvPr id="3076" name="Picture 4" descr="C:\Users\Jon\Dropbox\BES voter change paper\figures\net_votesW4W6_no_issu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675390"/>
            <a:ext cx="4608512" cy="49939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4267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Estimation:</a:t>
            </a:r>
            <a:endParaRPr lang="en-GB" sz="2800" dirty="0"/>
          </a:p>
        </p:txBody>
      </p:sp>
      <p:pic>
        <p:nvPicPr>
          <p:cNvPr id="4" name="Content Placeholder 3" descr="Inline images 2"/>
          <p:cNvPicPr>
            <a:picLocks noGrp="1"/>
          </p:cNvPicPr>
          <p:nvPr>
            <p:ph idx="1"/>
          </p:nvPr>
        </p:nvPicPr>
        <p:blipFill>
          <a:blip r:embed="rId2" r:link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96752"/>
            <a:ext cx="8229600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27223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41903499"/>
              </p:ext>
            </p:extLst>
          </p:nvPr>
        </p:nvGraphicFramePr>
        <p:xfrm>
          <a:off x="1907704" y="1556792"/>
          <a:ext cx="5136572" cy="46949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4143"/>
                <a:gridCol w="1284143"/>
                <a:gridCol w="1284143"/>
                <a:gridCol w="1284143"/>
              </a:tblGrid>
              <a:tr h="78248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Leader</a:t>
                      </a:r>
                      <a:r>
                        <a:rPr lang="en-US" sz="20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like correlations</a:t>
                      </a:r>
                      <a:endParaRPr lang="en-GB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782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Leader</a:t>
                      </a:r>
                      <a:endParaRPr lang="en-GB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W1 to W4</a:t>
                      </a:r>
                      <a:endParaRPr lang="en-GB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W4 to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W6</a:t>
                      </a:r>
                      <a:endParaRPr lang="en-GB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W1 to W6</a:t>
                      </a:r>
                      <a:endParaRPr lang="en-GB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782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Cameron</a:t>
                      </a:r>
                      <a:endParaRPr lang="en-GB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0.85</a:t>
                      </a:r>
                      <a:endParaRPr lang="en-GB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0.88</a:t>
                      </a:r>
                      <a:endParaRPr lang="en-GB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0.83</a:t>
                      </a:r>
                      <a:endParaRPr lang="en-GB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782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Miliband</a:t>
                      </a:r>
                      <a:endParaRPr lang="en-GB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0.80</a:t>
                      </a:r>
                      <a:endParaRPr lang="en-GB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0.81</a:t>
                      </a:r>
                      <a:endParaRPr lang="en-GB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0.75</a:t>
                      </a:r>
                      <a:endParaRPr lang="en-GB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782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Clegg</a:t>
                      </a:r>
                      <a:endParaRPr lang="en-GB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0.73</a:t>
                      </a:r>
                      <a:endParaRPr lang="en-GB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0.73</a:t>
                      </a:r>
                      <a:endParaRPr lang="en-GB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0.65</a:t>
                      </a:r>
                      <a:endParaRPr lang="en-GB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782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Farage</a:t>
                      </a:r>
                      <a:endParaRPr lang="en-GB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0.71</a:t>
                      </a:r>
                      <a:endParaRPr lang="en-GB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0.82</a:t>
                      </a:r>
                      <a:endParaRPr lang="en-GB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0.68</a:t>
                      </a:r>
                      <a:endParaRPr lang="en-GB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403648" y="480239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solidFill>
                  <a:prstClr val="black"/>
                </a:solidFill>
              </a:rPr>
              <a:t>The remarkable stability of leader evaluations</a:t>
            </a:r>
          </a:p>
        </p:txBody>
      </p:sp>
    </p:spTree>
    <p:extLst>
      <p:ext uri="{BB962C8B-B14F-4D97-AF65-F5344CB8AC3E}">
        <p14:creationId xmlns="" xmlns:p14="http://schemas.microsoft.com/office/powerpoint/2010/main" val="413715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Among vote </a:t>
            </a:r>
            <a:r>
              <a:rPr lang="en-US" dirty="0" smtClean="0"/>
              <a:t>switchers between waves 4 and 6: 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dirty="0"/>
              <a:t>Those who moved to UKIP had far higher ratings of </a:t>
            </a:r>
            <a:r>
              <a:rPr lang="en-US" dirty="0" err="1"/>
              <a:t>Farage</a:t>
            </a:r>
            <a:r>
              <a:rPr lang="en-US" dirty="0"/>
              <a:t> in Wave </a:t>
            </a:r>
            <a:r>
              <a:rPr lang="en-US" dirty="0" smtClean="0"/>
              <a:t>6 </a:t>
            </a:r>
            <a:r>
              <a:rPr lang="en-US" dirty="0"/>
              <a:t>than Wave </a:t>
            </a:r>
            <a:r>
              <a:rPr lang="en-US" dirty="0" smtClean="0"/>
              <a:t>4. </a:t>
            </a:r>
            <a:r>
              <a:rPr lang="en-US" dirty="0"/>
              <a:t>Those who left were only slightly less positive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This same pattern held for the Conservatives and Cameron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err="1" smtClean="0"/>
              <a:t>Miliband’s</a:t>
            </a:r>
            <a:r>
              <a:rPr lang="en-US" dirty="0" smtClean="0"/>
              <a:t> </a:t>
            </a:r>
            <a:r>
              <a:rPr lang="en-US" dirty="0"/>
              <a:t>ratings dropped </a:t>
            </a:r>
            <a:r>
              <a:rPr lang="en-US" dirty="0" smtClean="0"/>
              <a:t>moderately among </a:t>
            </a:r>
            <a:r>
              <a:rPr lang="en-US" dirty="0"/>
              <a:t>those who left </a:t>
            </a:r>
            <a:r>
              <a:rPr lang="en-US" dirty="0" err="1"/>
              <a:t>Labour</a:t>
            </a:r>
            <a:r>
              <a:rPr lang="en-US" dirty="0"/>
              <a:t>, and </a:t>
            </a:r>
            <a:r>
              <a:rPr lang="en-US" dirty="0" smtClean="0"/>
              <a:t>increased moderately among </a:t>
            </a:r>
            <a:r>
              <a:rPr lang="en-US" dirty="0"/>
              <a:t>those who moved to them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Clegg’s approval changes were </a:t>
            </a:r>
            <a:r>
              <a:rPr lang="en-US" dirty="0" smtClean="0"/>
              <a:t>substantial among his (few) recruits but also a small positive change among defectors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87893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The evidence base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Waves </a:t>
            </a:r>
            <a:r>
              <a:rPr lang="en-US" sz="2800" dirty="0"/>
              <a:t>1 – </a:t>
            </a:r>
            <a:r>
              <a:rPr lang="en-US" sz="2800" dirty="0" smtClean="0"/>
              <a:t>6 </a:t>
            </a:r>
            <a:r>
              <a:rPr lang="en-US" sz="2800" dirty="0"/>
              <a:t>of the BES panel </a:t>
            </a:r>
            <a:r>
              <a:rPr lang="en-US" sz="2800" dirty="0" smtClean="0"/>
              <a:t>survey, February 2014 – May/ June2015, N=c.</a:t>
            </a:r>
            <a:r>
              <a:rPr lang="en-GB" sz="2800" dirty="0" smtClean="0"/>
              <a:t>22,000 respondents* </a:t>
            </a:r>
          </a:p>
          <a:p>
            <a:pPr marL="0" indent="0">
              <a:buNone/>
            </a:pPr>
            <a:endParaRPr lang="en-GB" sz="2800" dirty="0" smtClean="0"/>
          </a:p>
          <a:p>
            <a:pPr>
              <a:buFont typeface="Wingdings" pitchFamily="2" charset="2"/>
              <a:buChar char="Ø"/>
            </a:pPr>
            <a:r>
              <a:rPr lang="en-GB" sz="3000" dirty="0" smtClean="0">
                <a:solidFill>
                  <a:schemeClr val="tx2"/>
                </a:solidFill>
              </a:rPr>
              <a:t>“How </a:t>
            </a:r>
            <a:r>
              <a:rPr lang="en-GB" sz="3000" dirty="0">
                <a:solidFill>
                  <a:schemeClr val="tx2"/>
                </a:solidFill>
              </a:rPr>
              <a:t>much do you like or dislike each of the following party leaders</a:t>
            </a:r>
            <a:r>
              <a:rPr lang="en-GB" sz="3000" dirty="0" smtClean="0">
                <a:solidFill>
                  <a:schemeClr val="tx2"/>
                </a:solidFill>
              </a:rPr>
              <a:t>?”                           </a:t>
            </a:r>
            <a:r>
              <a:rPr lang="en-GB" sz="2600" dirty="0" smtClean="0">
                <a:solidFill>
                  <a:schemeClr val="tx2"/>
                </a:solidFill>
              </a:rPr>
              <a:t>(response: 0 – 10 scale)</a:t>
            </a:r>
          </a:p>
          <a:p>
            <a:pPr marL="0" indent="0">
              <a:buNone/>
            </a:pPr>
            <a:endParaRPr lang="en-GB" sz="2600" dirty="0"/>
          </a:p>
          <a:p>
            <a:pPr>
              <a:buFont typeface="Wingdings" pitchFamily="2" charset="2"/>
              <a:buChar char="Ø"/>
            </a:pPr>
            <a:r>
              <a:rPr lang="en-GB" sz="2800" dirty="0" smtClean="0">
                <a:solidFill>
                  <a:schemeClr val="tx2"/>
                </a:solidFill>
              </a:rPr>
              <a:t>“Thinking overall about how the party leaders are performing during the election campaign, which party leader do you think is performing best so far?”            </a:t>
            </a:r>
            <a:r>
              <a:rPr lang="en-GB" sz="2600" dirty="0" smtClean="0">
                <a:solidFill>
                  <a:schemeClr val="tx2"/>
                </a:solidFill>
              </a:rPr>
              <a:t>(</a:t>
            </a:r>
            <a:r>
              <a:rPr lang="en-GB" sz="2600" dirty="0">
                <a:solidFill>
                  <a:schemeClr val="tx2"/>
                </a:solidFill>
              </a:rPr>
              <a:t>response: </a:t>
            </a:r>
            <a:r>
              <a:rPr lang="en-GB" sz="2600" dirty="0" smtClean="0">
                <a:solidFill>
                  <a:schemeClr val="tx2"/>
                </a:solidFill>
              </a:rPr>
              <a:t>choose one)</a:t>
            </a:r>
            <a:endParaRPr lang="en-GB" sz="2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/>
              <a:t>*</a:t>
            </a:r>
            <a:r>
              <a:rPr lang="en-GB" sz="2400" dirty="0" smtClean="0"/>
              <a:t>Not including Scotland</a:t>
            </a:r>
            <a:endParaRPr lang="en-GB" sz="2400" dirty="0"/>
          </a:p>
          <a:p>
            <a:pPr>
              <a:buFont typeface="Wingdings" pitchFamily="2" charset="2"/>
              <a:buChar char="Ø"/>
            </a:pPr>
            <a:endParaRPr lang="en-GB" dirty="0" smtClean="0"/>
          </a:p>
        </p:txBody>
      </p:sp>
    </p:spTree>
    <p:extLst>
      <p:ext uri="{BB962C8B-B14F-4D97-AF65-F5344CB8AC3E}">
        <p14:creationId xmlns="" xmlns:p14="http://schemas.microsoft.com/office/powerpoint/2010/main" val="85168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The evidence base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Waves </a:t>
            </a:r>
            <a:r>
              <a:rPr lang="en-US" sz="2800" dirty="0"/>
              <a:t>1 – </a:t>
            </a:r>
            <a:r>
              <a:rPr lang="en-US" sz="2800" dirty="0" smtClean="0"/>
              <a:t>6 </a:t>
            </a:r>
            <a:r>
              <a:rPr lang="en-US" sz="2800" dirty="0"/>
              <a:t>of the BES panel </a:t>
            </a:r>
            <a:r>
              <a:rPr lang="en-US" sz="2800" dirty="0" smtClean="0"/>
              <a:t>survey, February 2014 – May/ June2015, N=c.</a:t>
            </a:r>
            <a:r>
              <a:rPr lang="en-GB" sz="2800" dirty="0" smtClean="0"/>
              <a:t>22,000 respondents* </a:t>
            </a:r>
          </a:p>
          <a:p>
            <a:pPr marL="0" indent="0">
              <a:buNone/>
            </a:pPr>
            <a:endParaRPr lang="en-GB" sz="2800" dirty="0" smtClean="0"/>
          </a:p>
          <a:p>
            <a:pPr>
              <a:buFont typeface="Wingdings" pitchFamily="2" charset="2"/>
              <a:buChar char="Ø"/>
            </a:pPr>
            <a:r>
              <a:rPr lang="en-GB" sz="3000" dirty="0" smtClean="0">
                <a:solidFill>
                  <a:schemeClr val="tx2"/>
                </a:solidFill>
              </a:rPr>
              <a:t>“How </a:t>
            </a:r>
            <a:r>
              <a:rPr lang="en-GB" sz="3000" dirty="0">
                <a:solidFill>
                  <a:schemeClr val="tx2"/>
                </a:solidFill>
              </a:rPr>
              <a:t>much do you like or dislike each of the following party leaders</a:t>
            </a:r>
            <a:r>
              <a:rPr lang="en-GB" sz="3000" dirty="0" smtClean="0">
                <a:solidFill>
                  <a:schemeClr val="tx2"/>
                </a:solidFill>
              </a:rPr>
              <a:t>?”                           </a:t>
            </a:r>
            <a:r>
              <a:rPr lang="en-GB" sz="2600" dirty="0" smtClean="0">
                <a:solidFill>
                  <a:schemeClr val="tx2"/>
                </a:solidFill>
              </a:rPr>
              <a:t>(response: 0 – 10 scale)</a:t>
            </a:r>
          </a:p>
          <a:p>
            <a:pPr marL="0" indent="0">
              <a:buNone/>
            </a:pPr>
            <a:endParaRPr lang="en-GB" sz="2600" dirty="0"/>
          </a:p>
          <a:p>
            <a:pPr>
              <a:buFont typeface="Wingdings" pitchFamily="2" charset="2"/>
              <a:buChar char="Ø"/>
            </a:pPr>
            <a:r>
              <a:rPr lang="en-GB" sz="2800" dirty="0" smtClean="0">
                <a:solidFill>
                  <a:schemeClr val="tx2"/>
                </a:solidFill>
              </a:rPr>
              <a:t>“Thinking overall about how the party leaders are performing during the election campaign, which party leader do you think is performing best so far?”            </a:t>
            </a:r>
            <a:r>
              <a:rPr lang="en-GB" sz="2600" dirty="0" smtClean="0">
                <a:solidFill>
                  <a:schemeClr val="tx2"/>
                </a:solidFill>
              </a:rPr>
              <a:t>(</a:t>
            </a:r>
            <a:r>
              <a:rPr lang="en-GB" sz="2600" dirty="0">
                <a:solidFill>
                  <a:schemeClr val="tx2"/>
                </a:solidFill>
              </a:rPr>
              <a:t>response: </a:t>
            </a:r>
            <a:r>
              <a:rPr lang="en-GB" sz="2600" dirty="0" smtClean="0">
                <a:solidFill>
                  <a:schemeClr val="tx2"/>
                </a:solidFill>
              </a:rPr>
              <a:t>choose one</a:t>
            </a:r>
            <a:r>
              <a:rPr lang="en-GB" sz="2600" dirty="0" smtClean="0">
                <a:solidFill>
                  <a:schemeClr val="tx2"/>
                </a:solidFill>
              </a:rPr>
              <a:t>)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*excluding </a:t>
            </a:r>
            <a:r>
              <a:rPr lang="en-GB" sz="2400" dirty="0" smtClean="0"/>
              <a:t>Scotland</a:t>
            </a:r>
            <a:endParaRPr lang="en-GB" sz="2400" dirty="0"/>
          </a:p>
          <a:p>
            <a:pPr>
              <a:buFont typeface="Wingdings" pitchFamily="2" charset="2"/>
              <a:buChar char="Ø"/>
            </a:pPr>
            <a:endParaRPr lang="en-GB" dirty="0" smtClean="0"/>
          </a:p>
        </p:txBody>
      </p:sp>
    </p:spTree>
    <p:extLst>
      <p:ext uri="{BB962C8B-B14F-4D97-AF65-F5344CB8AC3E}">
        <p14:creationId xmlns="" xmlns:p14="http://schemas.microsoft.com/office/powerpoint/2010/main" val="235965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307"/>
            <a:ext cx="8229600" cy="936104"/>
          </a:xfrm>
        </p:spPr>
        <p:txBody>
          <a:bodyPr>
            <a:normAutofit/>
          </a:bodyPr>
          <a:lstStyle/>
          <a:p>
            <a:r>
              <a:rPr lang="en-GB" sz="3200" dirty="0" smtClean="0"/>
              <a:t>Leadership evaluations over 15 months</a:t>
            </a:r>
            <a:endParaRPr lang="en-GB" sz="2800" dirty="0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8568952" cy="6093296"/>
          </a:xfrm>
        </p:spPr>
      </p:pic>
    </p:spTree>
    <p:extLst>
      <p:ext uri="{BB962C8B-B14F-4D97-AF65-F5344CB8AC3E}">
        <p14:creationId xmlns="" xmlns:p14="http://schemas.microsoft.com/office/powerpoint/2010/main" val="353029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8385681"/>
              </p:ext>
            </p:extLst>
          </p:nvPr>
        </p:nvGraphicFramePr>
        <p:xfrm>
          <a:off x="1907704" y="1556792"/>
          <a:ext cx="5136572" cy="46949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4143"/>
                <a:gridCol w="1284143"/>
                <a:gridCol w="1284143"/>
                <a:gridCol w="1284143"/>
              </a:tblGrid>
              <a:tr h="78248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Leader</a:t>
                      </a:r>
                      <a:r>
                        <a:rPr lang="en-US" sz="20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like correlations</a:t>
                      </a:r>
                      <a:endParaRPr lang="en-GB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782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Leader</a:t>
                      </a:r>
                      <a:endParaRPr lang="en-GB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W1 to W4</a:t>
                      </a:r>
                      <a:endParaRPr lang="en-GB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W4 to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W6</a:t>
                      </a:r>
                      <a:endParaRPr lang="en-GB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W1 to W6</a:t>
                      </a:r>
                      <a:endParaRPr lang="en-GB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782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Cameron</a:t>
                      </a:r>
                      <a:endParaRPr lang="en-GB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0.85</a:t>
                      </a:r>
                      <a:endParaRPr lang="en-GB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0.88</a:t>
                      </a:r>
                      <a:endParaRPr lang="en-GB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0.83</a:t>
                      </a:r>
                      <a:endParaRPr lang="en-GB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782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Miliband</a:t>
                      </a:r>
                      <a:endParaRPr lang="en-GB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0.80</a:t>
                      </a:r>
                      <a:endParaRPr lang="en-GB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0.81</a:t>
                      </a:r>
                      <a:endParaRPr lang="en-GB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0.75</a:t>
                      </a:r>
                      <a:endParaRPr lang="en-GB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782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Clegg</a:t>
                      </a:r>
                      <a:endParaRPr lang="en-GB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0.73</a:t>
                      </a:r>
                      <a:endParaRPr lang="en-GB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0.73</a:t>
                      </a:r>
                      <a:endParaRPr lang="en-GB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0.65</a:t>
                      </a:r>
                      <a:endParaRPr lang="en-GB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782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Farage</a:t>
                      </a:r>
                      <a:endParaRPr lang="en-GB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0.71</a:t>
                      </a:r>
                      <a:endParaRPr lang="en-GB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0.82</a:t>
                      </a:r>
                      <a:endParaRPr lang="en-GB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0.68</a:t>
                      </a:r>
                      <a:endParaRPr lang="en-GB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55576" y="480239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solidFill>
                  <a:prstClr val="black"/>
                </a:solidFill>
              </a:rPr>
              <a:t>The remarkable </a:t>
            </a:r>
            <a:r>
              <a:rPr lang="en-GB" sz="2800" dirty="0" smtClean="0">
                <a:solidFill>
                  <a:prstClr val="black"/>
                </a:solidFill>
              </a:rPr>
              <a:t>stability of voters’ </a:t>
            </a:r>
            <a:r>
              <a:rPr lang="en-GB" sz="2800" dirty="0">
                <a:solidFill>
                  <a:prstClr val="black"/>
                </a:solidFill>
              </a:rPr>
              <a:t>leader evaluations</a:t>
            </a:r>
          </a:p>
        </p:txBody>
      </p:sp>
    </p:spTree>
    <p:extLst>
      <p:ext uri="{BB962C8B-B14F-4D97-AF65-F5344CB8AC3E}">
        <p14:creationId xmlns="" xmlns:p14="http://schemas.microsoft.com/office/powerpoint/2010/main" val="210174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5289"/>
            <a:ext cx="7886700" cy="706671"/>
          </a:xfrm>
        </p:spPr>
        <p:txBody>
          <a:bodyPr>
            <a:normAutofit/>
          </a:bodyPr>
          <a:lstStyle/>
          <a:p>
            <a:r>
              <a:rPr lang="en-GB" sz="3200" dirty="0"/>
              <a:t>H</a:t>
            </a:r>
            <a:r>
              <a:rPr lang="en-GB" sz="3200" dirty="0" smtClean="0"/>
              <a:t>ow informative are these evaluations?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980340"/>
            <a:ext cx="4110653" cy="2761028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3861048"/>
            <a:ext cx="4176465" cy="3084195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31960"/>
            <a:ext cx="4104457" cy="3073548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60" y="931960"/>
            <a:ext cx="4058323" cy="30735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952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dirty="0" smtClean="0"/>
              <a:t>Challenges in modelling leadership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Leaders may have different effects on recruitment to retention</a:t>
            </a:r>
          </a:p>
          <a:p>
            <a:pPr lvl="1"/>
            <a:r>
              <a:rPr lang="en-GB" dirty="0" smtClean="0"/>
              <a:t>Estimate switching to and switching from separately</a:t>
            </a:r>
          </a:p>
          <a:p>
            <a:r>
              <a:rPr lang="en-GB" dirty="0" err="1" smtClean="0"/>
              <a:t>Endogeneity</a:t>
            </a:r>
            <a:r>
              <a:rPr lang="en-GB" dirty="0" smtClean="0"/>
              <a:t> of leadership evaluations to party choice</a:t>
            </a:r>
          </a:p>
          <a:p>
            <a:pPr lvl="1"/>
            <a:r>
              <a:rPr lang="en-GB" dirty="0" smtClean="0"/>
              <a:t>Looking at party switching rather than cross-</a:t>
            </a:r>
            <a:r>
              <a:rPr lang="en-GB" dirty="0" err="1" smtClean="0"/>
              <a:t>sectionally</a:t>
            </a:r>
            <a:endParaRPr lang="en-GB" dirty="0" smtClean="0"/>
          </a:p>
          <a:p>
            <a:pPr lvl="1"/>
            <a:r>
              <a:rPr lang="en-GB" dirty="0" smtClean="0"/>
              <a:t>Looking at changes in leadership evaluations</a:t>
            </a:r>
          </a:p>
          <a:p>
            <a:pPr lvl="1"/>
            <a:r>
              <a:rPr lang="en-GB" dirty="0" smtClean="0"/>
              <a:t>Test the robustness of our leadership estimates to the inclusion of many other (also possibly endogenous) controls</a:t>
            </a:r>
          </a:p>
          <a:p>
            <a:r>
              <a:rPr lang="en-GB" dirty="0" smtClean="0"/>
              <a:t>Estimating the effect of vote at t</a:t>
            </a:r>
            <a:r>
              <a:rPr lang="en-GB" baseline="-25000" dirty="0" smtClean="0"/>
              <a:t>1</a:t>
            </a:r>
            <a:r>
              <a:rPr lang="en-GB" dirty="0" smtClean="0"/>
              <a:t> on vote at t</a:t>
            </a:r>
            <a:r>
              <a:rPr lang="en-GB" baseline="-25000" dirty="0" smtClean="0"/>
              <a:t>2</a:t>
            </a:r>
          </a:p>
          <a:p>
            <a:pPr lvl="1"/>
            <a:r>
              <a:rPr lang="en-GB" dirty="0" smtClean="0"/>
              <a:t>Run a separate model for each group of voters at t</a:t>
            </a:r>
            <a:r>
              <a:rPr lang="en-GB" baseline="-25000" dirty="0" smtClean="0"/>
              <a:t>1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Our approach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57606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sz="4500" dirty="0" smtClean="0"/>
          </a:p>
          <a:p>
            <a:pPr marL="0" indent="0"/>
            <a:r>
              <a:rPr lang="en-GB" sz="4500" dirty="0" smtClean="0"/>
              <a:t> Effects </a:t>
            </a:r>
            <a:r>
              <a:rPr lang="en-GB" sz="4500" dirty="0" smtClean="0"/>
              <a:t>of </a:t>
            </a:r>
            <a:r>
              <a:rPr lang="en-GB" sz="4500" i="1" dirty="0" smtClean="0"/>
              <a:t>changes</a:t>
            </a:r>
            <a:r>
              <a:rPr lang="en-GB" sz="4500" dirty="0" smtClean="0"/>
              <a:t> in approval ratings on </a:t>
            </a:r>
            <a:r>
              <a:rPr lang="en-GB" sz="4500" i="1" dirty="0"/>
              <a:t>changes</a:t>
            </a:r>
            <a:r>
              <a:rPr lang="en-GB" sz="4500" dirty="0"/>
              <a:t> in party </a:t>
            </a:r>
            <a:r>
              <a:rPr lang="en-GB" sz="4500" dirty="0" smtClean="0"/>
              <a:t>choice: </a:t>
            </a:r>
            <a:endParaRPr lang="en-GB" sz="4500" dirty="0" smtClean="0"/>
          </a:p>
          <a:p>
            <a:pPr marL="400050" lvl="1" indent="0"/>
            <a:r>
              <a:rPr lang="en-GB" sz="3400" dirty="0" smtClean="0"/>
              <a:t>recruitment </a:t>
            </a:r>
            <a:r>
              <a:rPr lang="en-GB" sz="3400" dirty="0"/>
              <a:t>(do </a:t>
            </a:r>
            <a:r>
              <a:rPr lang="en-GB" sz="3400" dirty="0" smtClean="0"/>
              <a:t>they attract support from </a:t>
            </a:r>
            <a:r>
              <a:rPr lang="en-GB" sz="3400" dirty="0"/>
              <a:t>other parties</a:t>
            </a:r>
            <a:r>
              <a:rPr lang="en-GB" sz="3400" dirty="0" smtClean="0"/>
              <a:t>?) </a:t>
            </a:r>
            <a:endParaRPr lang="en-GB" sz="3400" dirty="0" smtClean="0"/>
          </a:p>
          <a:p>
            <a:pPr marL="400050" lvl="1" indent="0"/>
            <a:r>
              <a:rPr lang="en-GB" sz="3400" dirty="0" smtClean="0"/>
              <a:t>retention </a:t>
            </a:r>
            <a:r>
              <a:rPr lang="en-GB" sz="3400" dirty="0"/>
              <a:t>(do they </a:t>
            </a:r>
            <a:r>
              <a:rPr lang="en-GB" sz="3400" dirty="0" smtClean="0"/>
              <a:t>retain </a:t>
            </a:r>
            <a:r>
              <a:rPr lang="en-GB" sz="3400" dirty="0"/>
              <a:t>their own</a:t>
            </a:r>
            <a:r>
              <a:rPr lang="en-GB" sz="3400" dirty="0" smtClean="0"/>
              <a:t>?)</a:t>
            </a:r>
          </a:p>
          <a:p>
            <a:pPr marL="400050" lvl="1" indent="0"/>
            <a:r>
              <a:rPr lang="en-GB" sz="3400" dirty="0" smtClean="0"/>
              <a:t>maximal </a:t>
            </a:r>
            <a:r>
              <a:rPr lang="en-GB" sz="3400" dirty="0" smtClean="0"/>
              <a:t>(no controls) &amp; minimal </a:t>
            </a:r>
            <a:r>
              <a:rPr lang="en-GB" sz="3400" dirty="0"/>
              <a:t>(with controls) </a:t>
            </a:r>
            <a:r>
              <a:rPr lang="en-GB" sz="3400" i="1" dirty="0" smtClean="0"/>
              <a:t>net</a:t>
            </a:r>
            <a:r>
              <a:rPr lang="en-GB" sz="3400" dirty="0" smtClean="0"/>
              <a:t> effects</a:t>
            </a:r>
          </a:p>
          <a:p>
            <a:pPr>
              <a:buFont typeface="Wingdings" pitchFamily="2" charset="2"/>
              <a:buChar char="Ø"/>
            </a:pPr>
            <a:endParaRPr lang="en-GB" sz="7400" dirty="0" smtClean="0"/>
          </a:p>
          <a:p>
            <a:pPr marL="0" indent="0">
              <a:buNone/>
            </a:pPr>
            <a:r>
              <a:rPr lang="en-US" sz="6800" dirty="0"/>
              <a:t> </a:t>
            </a:r>
            <a:endParaRPr lang="en-US" sz="6800" dirty="0" smtClean="0"/>
          </a:p>
        </p:txBody>
      </p:sp>
    </p:spTree>
    <p:extLst>
      <p:ext uri="{BB962C8B-B14F-4D97-AF65-F5344CB8AC3E}">
        <p14:creationId xmlns="" xmlns:p14="http://schemas.microsoft.com/office/powerpoint/2010/main" val="156398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2293</TotalTime>
  <Words>1559</Words>
  <Application>Microsoft Office PowerPoint</Application>
  <PresentationFormat>On-screen Show (4:3)</PresentationFormat>
  <Paragraphs>262</Paragraphs>
  <Slides>34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Using panel data to estimate the impact of party leaders in the 2015 election</vt:lpstr>
      <vt:lpstr>Why focus on leaders?  </vt:lpstr>
      <vt:lpstr>Averages can be misleading</vt:lpstr>
      <vt:lpstr>The evidence base</vt:lpstr>
      <vt:lpstr>Leadership evaluations over 15 months</vt:lpstr>
      <vt:lpstr>Slide 6</vt:lpstr>
      <vt:lpstr>How informative are these evaluations?</vt:lpstr>
      <vt:lpstr>Challenges in modelling leadership</vt:lpstr>
      <vt:lpstr>Our approach</vt:lpstr>
      <vt:lpstr>How we estimate effects….</vt:lpstr>
      <vt:lpstr>Model specification</vt:lpstr>
      <vt:lpstr>Example of a change-on-change model: Conservative origins (McFadden choice models)  w4-w6 coefficients </vt:lpstr>
      <vt:lpstr>The questions:</vt:lpstr>
      <vt:lpstr>Leaders’ impact on vote switching Feb 2014 to Feb 2015</vt:lpstr>
      <vt:lpstr>Leaders’ impact on vote switching Feb 2014 to Feb 2015</vt:lpstr>
      <vt:lpstr>Voter retention over the long campaign  (between waves 1 and 4)</vt:lpstr>
      <vt:lpstr>Leaders’ impact on vote switching Feb 2014 to Feb 2015</vt:lpstr>
      <vt:lpstr>Voter retention over the formal campaign (between waves 4 and 6)</vt:lpstr>
      <vt:lpstr>The campaign: how did the leaders fare?</vt:lpstr>
      <vt:lpstr>But judgements heavily influenced by prior beliefs</vt:lpstr>
      <vt:lpstr>The campaign’s impact on leaders’ evaluations: nothing happened   (3-day moving averages)</vt:lpstr>
      <vt:lpstr>Leaders’ impact on recruitment from March to election day </vt:lpstr>
      <vt:lpstr>Leaders’ impact on vote switching from March to election day</vt:lpstr>
      <vt:lpstr>Leaders’ impact on vote switching from March to election day</vt:lpstr>
      <vt:lpstr>Slide 25</vt:lpstr>
      <vt:lpstr>Slide 26</vt:lpstr>
      <vt:lpstr>Overall effects of leaders Feb 14-June 15</vt:lpstr>
      <vt:lpstr> Estimated leaders’ impact: Feb 2014 &gt; election</vt:lpstr>
      <vt:lpstr>So how did they fare?</vt:lpstr>
      <vt:lpstr>Leaders or party positions? Net effects of leaders controlling for perceived party positions on redistribution &amp; the EU</vt:lpstr>
      <vt:lpstr>Estimation:</vt:lpstr>
      <vt:lpstr>Slide 32</vt:lpstr>
      <vt:lpstr>Slide 33</vt:lpstr>
      <vt:lpstr>The evidence base</vt:lpstr>
    </vt:vector>
  </TitlesOfParts>
  <Company>Nuffield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leaders make a difference?</dc:title>
  <dc:creator>Geoffrey Evans</dc:creator>
  <cp:lastModifiedBy>Jon Mellon</cp:lastModifiedBy>
  <cp:revision>166</cp:revision>
  <dcterms:created xsi:type="dcterms:W3CDTF">2015-02-11T11:57:20Z</dcterms:created>
  <dcterms:modified xsi:type="dcterms:W3CDTF">2016-05-20T10:07:07Z</dcterms:modified>
</cp:coreProperties>
</file>